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9144000"/>
  <p:notesSz cx="6858000" cy="9144000"/>
  <p:embeddedFontLst>
    <p:embeddedFont>
      <p:font typeface="Gill Sans"/>
      <p:regular r:id="rId42"/>
      <p:bold r:id="rId43"/>
    </p:embeddedFont>
    <p:embeddedFont>
      <p:font typeface="Century Gothic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8" roundtripDataSignature="AMtx7mh8MNV5dktcSUEXWsRRHNGtDQrN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GillSans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CenturyGothic-regular.fntdata"/><Relationship Id="rId21" Type="http://schemas.openxmlformats.org/officeDocument/2006/relationships/slide" Target="slides/slide16.xml"/><Relationship Id="rId43" Type="http://schemas.openxmlformats.org/officeDocument/2006/relationships/font" Target="fonts/GillSans-bold.fntdata"/><Relationship Id="rId24" Type="http://schemas.openxmlformats.org/officeDocument/2006/relationships/slide" Target="slides/slide19.xml"/><Relationship Id="rId46" Type="http://schemas.openxmlformats.org/officeDocument/2006/relationships/font" Target="fonts/CenturyGothic-italic.fntdata"/><Relationship Id="rId23" Type="http://schemas.openxmlformats.org/officeDocument/2006/relationships/slide" Target="slides/slide18.xml"/><Relationship Id="rId45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customschemas.google.com/relationships/presentationmetadata" Target="metadata"/><Relationship Id="rId25" Type="http://schemas.openxmlformats.org/officeDocument/2006/relationships/slide" Target="slides/slide20.xml"/><Relationship Id="rId47" Type="http://schemas.openxmlformats.org/officeDocument/2006/relationships/font" Target="fonts/CenturyGothic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8" name="Google Shape;37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9"/>
          <p:cNvSpPr txBox="1"/>
          <p:nvPr>
            <p:ph idx="10" type="dt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1" type="ftr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9"/>
          <p:cNvSpPr txBox="1"/>
          <p:nvPr>
            <p:ph idx="12" type="sldNum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8"/>
          <p:cNvSpPr txBox="1"/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8"/>
          <p:cNvSpPr txBox="1"/>
          <p:nvPr>
            <p:ph idx="1" type="body"/>
          </p:nvPr>
        </p:nvSpPr>
        <p:spPr>
          <a:xfrm rot="5400000">
            <a:off x="2286000" y="53975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3" name="Google Shape;83;p48"/>
          <p:cNvSpPr txBox="1"/>
          <p:nvPr>
            <p:ph idx="10" type="dt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8"/>
          <p:cNvSpPr txBox="1"/>
          <p:nvPr>
            <p:ph idx="11" type="ftr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8"/>
          <p:cNvSpPr txBox="1"/>
          <p:nvPr>
            <p:ph idx="12" type="sldNum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9"/>
          <p:cNvSpPr txBox="1"/>
          <p:nvPr>
            <p:ph type="title"/>
          </p:nvPr>
        </p:nvSpPr>
        <p:spPr>
          <a:xfrm rot="5400000">
            <a:off x="4991100" y="2171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9"/>
          <p:cNvSpPr txBox="1"/>
          <p:nvPr>
            <p:ph idx="1" type="body"/>
          </p:nvPr>
        </p:nvSpPr>
        <p:spPr>
          <a:xfrm rot="5400000">
            <a:off x="838200" y="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49"/>
          <p:cNvSpPr txBox="1"/>
          <p:nvPr>
            <p:ph idx="10" type="dt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9"/>
          <p:cNvSpPr txBox="1"/>
          <p:nvPr>
            <p:ph idx="11" type="ftr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9"/>
          <p:cNvSpPr txBox="1"/>
          <p:nvPr>
            <p:ph idx="12" type="sldNum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0" type="dt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0"/>
          <p:cNvSpPr txBox="1"/>
          <p:nvPr>
            <p:ph idx="11" type="ftr"/>
          </p:nvPr>
        </p:nvSpPr>
        <p:spPr>
          <a:xfrm>
            <a:off x="457200" y="6481763"/>
            <a:ext cx="4259263" cy="300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idx="12" type="sldNum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1"/>
          <p:cNvSpPr/>
          <p:nvPr/>
        </p:nvSpPr>
        <p:spPr>
          <a:xfrm rot="-5400000">
            <a:off x="7553325" y="5254626"/>
            <a:ext cx="1893887" cy="1293812"/>
          </a:xfrm>
          <a:prstGeom prst="triangle">
            <a:avLst>
              <a:gd fmla="val 51323" name="adj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1"/>
          <p:cNvSpPr txBox="1"/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" type="subTitle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36576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10" type="dt"/>
          </p:nvPr>
        </p:nvSpPr>
        <p:spPr>
          <a:xfrm>
            <a:off x="1371600" y="6011863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1" type="ftr"/>
          </p:nvPr>
        </p:nvSpPr>
        <p:spPr>
          <a:xfrm>
            <a:off x="1371600" y="5649913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1"/>
          <p:cNvSpPr txBox="1"/>
          <p:nvPr>
            <p:ph idx="12" type="sldNum"/>
          </p:nvPr>
        </p:nvSpPr>
        <p:spPr>
          <a:xfrm>
            <a:off x="8391525" y="5753100"/>
            <a:ext cx="5032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gradFill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 scaled="0"/>
        </a:gra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2"/>
          <p:cNvSpPr/>
          <p:nvPr/>
        </p:nvSpPr>
        <p:spPr>
          <a:xfrm flipH="1" rot="10800000">
            <a:off x="6350" y="6350"/>
            <a:ext cx="9131300" cy="6837363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2"/>
          <p:cNvSpPr/>
          <p:nvPr/>
        </p:nvSpPr>
        <p:spPr>
          <a:xfrm flipH="1" rot="-5400000">
            <a:off x="7553325" y="309563"/>
            <a:ext cx="1893888" cy="1293812"/>
          </a:xfrm>
          <a:prstGeom prst="triangle">
            <a:avLst>
              <a:gd fmla="val 51323" name="adj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42"/>
          <p:cNvCxnSpPr/>
          <p:nvPr/>
        </p:nvCxnSpPr>
        <p:spPr>
          <a:xfrm rot="10800000">
            <a:off x="6469063" y="9525"/>
            <a:ext cx="2673350" cy="1900238"/>
          </a:xfrm>
          <a:prstGeom prst="straightConnector1">
            <a:avLst/>
          </a:prstGeom>
          <a:noFill/>
          <a:ln cap="rnd" cmpd="sng" w="9525">
            <a:solidFill>
              <a:srgbClr val="C5C5C5">
                <a:alpha val="4470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" name="Google Shape;39;p42"/>
          <p:cNvCxnSpPr/>
          <p:nvPr/>
        </p:nvCxnSpPr>
        <p:spPr>
          <a:xfrm flipH="1" rot="10800000">
            <a:off x="0" y="6350"/>
            <a:ext cx="9137650" cy="6845300"/>
          </a:xfrm>
          <a:prstGeom prst="straightConnector1">
            <a:avLst/>
          </a:prstGeom>
          <a:noFill/>
          <a:ln cap="rnd" cmpd="sng" w="9525">
            <a:solidFill>
              <a:srgbClr val="BEBEBE">
                <a:alpha val="3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42"/>
          <p:cNvSpPr txBox="1"/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3600"/>
              <a:buFont typeface="Century Gothic"/>
              <a:buNone/>
              <a:defRPr b="1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2"/>
          <p:cNvSpPr txBox="1"/>
          <p:nvPr>
            <p:ph idx="1" type="body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2" name="Google Shape;42;p42"/>
          <p:cNvSpPr txBox="1"/>
          <p:nvPr>
            <p:ph idx="10" type="dt"/>
          </p:nvPr>
        </p:nvSpPr>
        <p:spPr>
          <a:xfrm>
            <a:off x="6956425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2"/>
          <p:cNvSpPr txBox="1"/>
          <p:nvPr>
            <p:ph idx="11" type="ftr"/>
          </p:nvPr>
        </p:nvSpPr>
        <p:spPr>
          <a:xfrm>
            <a:off x="2619375" y="6481763"/>
            <a:ext cx="4260850" cy="300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2"/>
          <p:cNvSpPr txBox="1"/>
          <p:nvPr>
            <p:ph idx="12" type="sldNum"/>
          </p:nvPr>
        </p:nvSpPr>
        <p:spPr>
          <a:xfrm>
            <a:off x="8450263" y="809625"/>
            <a:ext cx="503237" cy="300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/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" type="body"/>
          </p:nvPr>
        </p:nvSpPr>
        <p:spPr>
          <a:xfrm>
            <a:off x="457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73380" lvl="1" marL="91440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8" name="Google Shape;48;p43"/>
          <p:cNvSpPr txBox="1"/>
          <p:nvPr>
            <p:ph idx="2" type="body"/>
          </p:nvPr>
        </p:nvSpPr>
        <p:spPr>
          <a:xfrm>
            <a:off x="4648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73380" lvl="1" marL="91440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9" name="Google Shape;49;p43"/>
          <p:cNvSpPr txBox="1"/>
          <p:nvPr>
            <p:ph idx="10" type="dt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3"/>
          <p:cNvSpPr txBox="1"/>
          <p:nvPr>
            <p:ph idx="11" type="ftr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3"/>
          <p:cNvSpPr txBox="1"/>
          <p:nvPr>
            <p:ph idx="12" type="sldNum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4"/>
          <p:cNvSpPr txBox="1"/>
          <p:nvPr>
            <p:ph type="title"/>
          </p:nvPr>
        </p:nvSpPr>
        <p:spPr>
          <a:xfrm rot="-5400000">
            <a:off x="-2295358" y="2834288"/>
            <a:ext cx="6153912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33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4"/>
          <p:cNvSpPr txBox="1"/>
          <p:nvPr>
            <p:ph idx="1" type="body"/>
          </p:nvPr>
        </p:nvSpPr>
        <p:spPr>
          <a:xfrm rot="-5400000">
            <a:off x="146758" y="1508980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5" name="Google Shape;55;p44"/>
          <p:cNvSpPr txBox="1"/>
          <p:nvPr>
            <p:ph idx="2" type="body"/>
          </p:nvPr>
        </p:nvSpPr>
        <p:spPr>
          <a:xfrm rot="-5400000">
            <a:off x="146758" y="4645372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6" name="Google Shape;56;p44"/>
          <p:cNvSpPr txBox="1"/>
          <p:nvPr>
            <p:ph idx="3" type="body"/>
          </p:nvPr>
        </p:nvSpPr>
        <p:spPr>
          <a:xfrm>
            <a:off x="2022230" y="290732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9250" lvl="1" marL="91440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7" name="Google Shape;57;p44"/>
          <p:cNvSpPr txBox="1"/>
          <p:nvPr>
            <p:ph idx="4" type="body"/>
          </p:nvPr>
        </p:nvSpPr>
        <p:spPr>
          <a:xfrm>
            <a:off x="2022230" y="3427124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9250" lvl="1" marL="91440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8" name="Google Shape;58;p44"/>
          <p:cNvSpPr txBox="1"/>
          <p:nvPr>
            <p:ph idx="10" type="dt"/>
          </p:nvPr>
        </p:nvSpPr>
        <p:spPr>
          <a:xfrm>
            <a:off x="4791075" y="6481763"/>
            <a:ext cx="2130425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4"/>
          <p:cNvSpPr txBox="1"/>
          <p:nvPr>
            <p:ph idx="11" type="ftr"/>
          </p:nvPr>
        </p:nvSpPr>
        <p:spPr>
          <a:xfrm>
            <a:off x="457200" y="6481763"/>
            <a:ext cx="426085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4"/>
          <p:cNvSpPr txBox="1"/>
          <p:nvPr>
            <p:ph idx="12" type="sldNum"/>
          </p:nvPr>
        </p:nvSpPr>
        <p:spPr>
          <a:xfrm>
            <a:off x="7589838" y="6483350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/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5"/>
          <p:cNvSpPr txBox="1"/>
          <p:nvPr>
            <p:ph idx="10" type="dt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5"/>
          <p:cNvSpPr txBox="1"/>
          <p:nvPr>
            <p:ph idx="11" type="ftr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5"/>
          <p:cNvSpPr txBox="1"/>
          <p:nvPr>
            <p:ph idx="12" type="sldNum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6"/>
          <p:cNvSpPr txBox="1"/>
          <p:nvPr>
            <p:ph type="title"/>
          </p:nvPr>
        </p:nvSpPr>
        <p:spPr>
          <a:xfrm rot="-5400000">
            <a:off x="-2295144" y="2882264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18288" algn="r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2900"/>
              <a:buFont typeface="Century Gothic"/>
              <a:buNone/>
              <a:defRPr b="0" sz="29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6"/>
          <p:cNvSpPr txBox="1"/>
          <p:nvPr>
            <p:ph idx="1" type="body"/>
          </p:nvPr>
        </p:nvSpPr>
        <p:spPr>
          <a:xfrm>
            <a:off x="1135856" y="367664"/>
            <a:ext cx="24384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46"/>
          <p:cNvSpPr txBox="1"/>
          <p:nvPr>
            <p:ph idx="2" type="body"/>
          </p:nvPr>
        </p:nvSpPr>
        <p:spPr>
          <a:xfrm>
            <a:off x="3651250" y="320040"/>
            <a:ext cx="5276088" cy="598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SzPts val="2400"/>
              <a:buChar char="⦿"/>
              <a:defRPr sz="3000"/>
            </a:lvl1pPr>
            <a:lvl2pPr indent="-385444" lvl="1" marL="914400" algn="l">
              <a:spcBef>
                <a:spcPts val="520"/>
              </a:spcBef>
              <a:spcAft>
                <a:spcPts val="0"/>
              </a:spcAft>
              <a:buSzPts val="2470"/>
              <a:buChar char="›"/>
              <a:defRPr sz="26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0" name="Google Shape;70;p46"/>
          <p:cNvSpPr txBox="1"/>
          <p:nvPr>
            <p:ph idx="10" type="dt"/>
          </p:nvPr>
        </p:nvSpPr>
        <p:spPr>
          <a:xfrm>
            <a:off x="6278563" y="6556375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6"/>
          <p:cNvSpPr txBox="1"/>
          <p:nvPr>
            <p:ph idx="11" type="ftr"/>
          </p:nvPr>
        </p:nvSpPr>
        <p:spPr>
          <a:xfrm>
            <a:off x="1135063" y="6556375"/>
            <a:ext cx="51435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6"/>
          <p:cNvSpPr txBox="1"/>
          <p:nvPr>
            <p:ph idx="12" type="sldNum"/>
          </p:nvPr>
        </p:nvSpPr>
        <p:spPr>
          <a:xfrm>
            <a:off x="8410575" y="6556375"/>
            <a:ext cx="503238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gradFill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 scaled="0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7"/>
          <p:cNvSpPr txBox="1"/>
          <p:nvPr>
            <p:ph type="title"/>
          </p:nvPr>
        </p:nvSpPr>
        <p:spPr>
          <a:xfrm rot="-5400000">
            <a:off x="-2523744" y="2894096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7"/>
          <p:cNvSpPr/>
          <p:nvPr>
            <p:ph idx="2" type="pic"/>
          </p:nvPr>
        </p:nvSpPr>
        <p:spPr>
          <a:xfrm>
            <a:off x="1138237" y="373966"/>
            <a:ext cx="7333488" cy="5486400"/>
          </a:xfrm>
          <a:prstGeom prst="rect">
            <a:avLst/>
          </a:prstGeom>
          <a:solidFill>
            <a:srgbClr val="4A4A4A"/>
          </a:solidFill>
          <a:ln>
            <a:noFill/>
          </a:ln>
        </p:spPr>
      </p:sp>
      <p:sp>
        <p:nvSpPr>
          <p:cNvPr id="76" name="Google Shape;76;p47"/>
          <p:cNvSpPr txBox="1"/>
          <p:nvPr>
            <p:ph idx="1" type="body"/>
          </p:nvPr>
        </p:nvSpPr>
        <p:spPr>
          <a:xfrm>
            <a:off x="1143000" y="5867400"/>
            <a:ext cx="7333488" cy="685800"/>
          </a:xfrm>
          <a:prstGeom prst="rect">
            <a:avLst/>
          </a:prstGeom>
          <a:solidFill>
            <a:schemeClr val="accent1">
              <a:alpha val="14901"/>
            </a:schemeClr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300990" lvl="1" marL="914400" algn="l">
              <a:spcBef>
                <a:spcPts val="240"/>
              </a:spcBef>
              <a:spcAft>
                <a:spcPts val="0"/>
              </a:spcAft>
              <a:buSzPts val="1140"/>
              <a:buChar char="›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7" name="Google Shape;77;p47"/>
          <p:cNvSpPr txBox="1"/>
          <p:nvPr>
            <p:ph idx="10" type="dt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7"/>
          <p:cNvSpPr txBox="1"/>
          <p:nvPr>
            <p:ph idx="11" type="ftr"/>
          </p:nvPr>
        </p:nvSpPr>
        <p:spPr>
          <a:xfrm>
            <a:off x="1169988" y="6557963"/>
            <a:ext cx="4948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7"/>
          <p:cNvSpPr txBox="1"/>
          <p:nvPr>
            <p:ph idx="12" type="sldNum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38"/>
          <p:cNvCxnSpPr/>
          <p:nvPr/>
        </p:nvCxnSpPr>
        <p:spPr>
          <a:xfrm>
            <a:off x="0" y="6350"/>
            <a:ext cx="9137650" cy="6845300"/>
          </a:xfrm>
          <a:prstGeom prst="straightConnector1">
            <a:avLst/>
          </a:prstGeom>
          <a:noFill/>
          <a:ln cap="rnd" cmpd="sng" w="9525">
            <a:solidFill>
              <a:srgbClr val="BEBEBE">
                <a:alpha val="3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38"/>
          <p:cNvCxnSpPr/>
          <p:nvPr/>
        </p:nvCxnSpPr>
        <p:spPr>
          <a:xfrm flipH="1">
            <a:off x="6469063" y="4948238"/>
            <a:ext cx="2673350" cy="1900237"/>
          </a:xfrm>
          <a:prstGeom prst="straightConnector1">
            <a:avLst/>
          </a:prstGeom>
          <a:noFill/>
          <a:ln cap="rnd" cmpd="sng" w="9525">
            <a:solidFill>
              <a:srgbClr val="C5C5C5">
                <a:alpha val="4470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38"/>
          <p:cNvSpPr txBox="1"/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5444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38"/>
          <p:cNvSpPr txBox="1"/>
          <p:nvPr>
            <p:ph idx="10" type="dt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8"/>
          <p:cNvSpPr txBox="1"/>
          <p:nvPr>
            <p:ph idx="11" type="ftr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8"/>
          <p:cNvSpPr txBox="1"/>
          <p:nvPr>
            <p:ph idx="12" type="sldNum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685800"/>
            <a:ext cx="8458200" cy="498633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>
            <p:ph idx="4294967295" type="ctrTitle"/>
          </p:nvPr>
        </p:nvSpPr>
        <p:spPr>
          <a:xfrm>
            <a:off x="762000" y="1600200"/>
            <a:ext cx="8077200" cy="321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French Revolution</a:t>
            </a:r>
            <a:b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CLASS IX HISTORY</a:t>
            </a:r>
            <a:endParaRPr b="1" i="0" sz="4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00"/>
                </a:solidFill>
              </a:rPr>
              <a:t>Short-term Causes of the French Revolution</a:t>
            </a:r>
            <a:endParaRPr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307467" y="1662346"/>
            <a:ext cx="8529064" cy="4981106"/>
            <a:chOff x="2667" y="62146"/>
            <a:chExt cx="8529064" cy="4981106"/>
          </a:xfrm>
        </p:grpSpPr>
        <p:sp>
          <p:nvSpPr>
            <p:cNvPr id="158" name="Google Shape;158;p11"/>
            <p:cNvSpPr/>
            <p:nvPr/>
          </p:nvSpPr>
          <p:spPr>
            <a:xfrm>
              <a:off x="2667" y="62146"/>
              <a:ext cx="2600324" cy="489600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1"/>
            <p:cNvSpPr txBox="1"/>
            <p:nvPr/>
          </p:nvSpPr>
          <p:spPr>
            <a:xfrm>
              <a:off x="2667" y="62146"/>
              <a:ext cx="2600324" cy="4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075" lIns="120900" spcFirstLastPara="1" rIns="120900" wrap="square" tIns="69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Bankruptcy</a:t>
              </a: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2667" y="551746"/>
              <a:ext cx="2600324" cy="4491506"/>
            </a:xfrm>
            <a:prstGeom prst="rect">
              <a:avLst/>
            </a:prstGeom>
            <a:solidFill>
              <a:srgbClr val="FFCBD9">
                <a:alpha val="89803"/>
              </a:srgbClr>
            </a:solidFill>
            <a:ln cap="flat" cmpd="sng" w="25400">
              <a:solidFill>
                <a:srgbClr val="FFCBD9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1"/>
            <p:cNvSpPr txBox="1"/>
            <p:nvPr/>
          </p:nvSpPr>
          <p:spPr>
            <a:xfrm>
              <a:off x="2667" y="551746"/>
              <a:ext cx="2600324" cy="4491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6000" lIns="90675" spcFirstLastPara="1" rIns="120900" wrap="square" tIns="906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Caused by deficit spending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Financial ministers (Turgot, Necker, Calonne) proposed changes</a:t>
              </a:r>
              <a:endParaRPr/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But these were rejected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Assembly of Notables voted down taxation for the nobility in 1787</a:t>
              </a:r>
              <a:endParaRPr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2967037" y="62146"/>
              <a:ext cx="2600324" cy="489600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1"/>
            <p:cNvSpPr txBox="1"/>
            <p:nvPr/>
          </p:nvSpPr>
          <p:spPr>
            <a:xfrm>
              <a:off x="2967037" y="62146"/>
              <a:ext cx="2600324" cy="4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075" lIns="120900" spcFirstLastPara="1" rIns="120900" wrap="square" tIns="69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Great Fear</a:t>
              </a:r>
              <a:endParaRPr/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2967037" y="551746"/>
              <a:ext cx="2600324" cy="4491506"/>
            </a:xfrm>
            <a:prstGeom prst="rect">
              <a:avLst/>
            </a:prstGeom>
            <a:solidFill>
              <a:srgbClr val="FFCBD9">
                <a:alpha val="89803"/>
              </a:srgbClr>
            </a:solidFill>
            <a:ln cap="flat" cmpd="sng" w="25400">
              <a:solidFill>
                <a:srgbClr val="FFCBD9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1"/>
            <p:cNvSpPr txBox="1"/>
            <p:nvPr/>
          </p:nvSpPr>
          <p:spPr>
            <a:xfrm>
              <a:off x="2967037" y="551746"/>
              <a:ext cx="2600324" cy="4491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6000" lIns="90675" spcFirstLastPara="1" rIns="120900" wrap="square" tIns="906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Worst famine in memory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Hungry, impoverished peasants feared that nobles at Estates-General were seeking greater privileges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Attacks on nobles occurred throughout the country in 1789</a:t>
              </a:r>
              <a:endParaRPr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5931407" y="62146"/>
              <a:ext cx="2600324" cy="489600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1"/>
            <p:cNvSpPr txBox="1"/>
            <p:nvPr/>
          </p:nvSpPr>
          <p:spPr>
            <a:xfrm>
              <a:off x="5931407" y="62146"/>
              <a:ext cx="2600324" cy="4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075" lIns="120900" spcFirstLastPara="1" rIns="120900" wrap="square" tIns="69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1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Estates-General</a:t>
              </a:r>
              <a:endParaRPr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5931407" y="551746"/>
              <a:ext cx="2600324" cy="4491506"/>
            </a:xfrm>
            <a:prstGeom prst="rect">
              <a:avLst/>
            </a:prstGeom>
            <a:solidFill>
              <a:srgbClr val="FFCBD9">
                <a:alpha val="89803"/>
              </a:srgbClr>
            </a:solidFill>
            <a:ln cap="flat" cmpd="sng" w="25400">
              <a:solidFill>
                <a:srgbClr val="FFCBD9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1"/>
            <p:cNvSpPr txBox="1"/>
            <p:nvPr/>
          </p:nvSpPr>
          <p:spPr>
            <a:xfrm>
              <a:off x="5931407" y="551746"/>
              <a:ext cx="2600324" cy="4491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6000" lIns="90675" spcFirstLastPara="1" rIns="120900" wrap="square" tIns="906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Louis XVI had no choice but to call for a meeting of the </a:t>
              </a:r>
              <a:r>
                <a:rPr b="1" i="1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Estates-General </a:t>
              </a: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 find a solution to the bankruptcy problem</a:t>
              </a:r>
              <a:endParaRPr/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All three estates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Had not met since 1614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Set in motion a series of events which resulted in the abolition of the monarchy and a completely new socio-political system for France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00"/>
                </a:solidFill>
              </a:rPr>
              <a:t>Preparing for the </a:t>
            </a:r>
            <a:r>
              <a:rPr b="1" i="1" lang="en-US">
                <a:solidFill>
                  <a:srgbClr val="FFFF00"/>
                </a:solidFill>
              </a:rPr>
              <a:t>Estates-General</a:t>
            </a:r>
            <a:endParaRPr/>
          </a:p>
        </p:txBody>
      </p:sp>
      <p:sp>
        <p:nvSpPr>
          <p:cNvPr id="175" name="Google Shape;175;p12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47675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Winter of 1788-1789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Members of the estates elected representatives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Font typeface="Arial"/>
              <a:buNone/>
            </a:pPr>
            <a:r>
              <a:t/>
            </a:r>
            <a:endParaRPr/>
          </a:p>
          <a:p>
            <a:pPr indent="-382588" lvl="0" marL="447675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i="1" lang="en-US"/>
              <a:t>Cahiers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Traditional lists of grievances written by the people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Nothing out of the ordinary </a:t>
            </a:r>
            <a:endParaRPr/>
          </a:p>
          <a:p>
            <a:pPr indent="-228600" lvl="2" marL="1104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Asked for only moderate changes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/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599C"/>
              </a:solidFill>
            </a:endParaRPr>
          </a:p>
        </p:txBody>
      </p:sp>
      <p:sp>
        <p:nvSpPr>
          <p:cNvPr id="181" name="Google Shape;181;p13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447675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http://i281.photobucket.com/albums/kk204/StudentHandoutsInc/Pictures/FrenchRevolution-11.jpg"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0"/>
            <a:ext cx="8670925" cy="66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</a:rPr>
              <a:t>Meeting of the </a:t>
            </a:r>
            <a:r>
              <a:rPr b="1" i="1" lang="en-US" sz="3600">
                <a:solidFill>
                  <a:srgbClr val="FFFF00"/>
                </a:solidFill>
              </a:rPr>
              <a:t>Estates-General</a:t>
            </a:r>
            <a:r>
              <a:rPr b="1" lang="en-US" sz="3600">
                <a:solidFill>
                  <a:srgbClr val="FFFF00"/>
                </a:solidFill>
              </a:rPr>
              <a:t>:</a:t>
            </a:r>
            <a:br>
              <a:rPr b="1" lang="en-US" sz="3600">
                <a:solidFill>
                  <a:srgbClr val="FFFF00"/>
                </a:solidFill>
              </a:rPr>
            </a:br>
            <a:r>
              <a:rPr b="1" lang="en-US" sz="3600">
                <a:solidFill>
                  <a:srgbClr val="FFFF00"/>
                </a:solidFill>
              </a:rPr>
              <a:t>May 5, 1789</a:t>
            </a:r>
            <a:endParaRPr/>
          </a:p>
        </p:txBody>
      </p:sp>
      <p:sp>
        <p:nvSpPr>
          <p:cNvPr id="188" name="Google Shape;188;p14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84047" lvl="0" marL="448056" rtl="0" algn="l"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Voting was conducted by estate</a:t>
            </a:r>
            <a:endParaRPr/>
          </a:p>
          <a:p>
            <a:pPr indent="-285750" lvl="1" marL="822960" rtl="0" algn="l">
              <a:spcBef>
                <a:spcPts val="442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Each estate had one vote</a:t>
            </a:r>
            <a:endParaRPr/>
          </a:p>
          <a:p>
            <a:pPr indent="-285750" lvl="1" marL="822960" rtl="0" algn="l">
              <a:spcBef>
                <a:spcPts val="442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First and Second Estates could operate as a </a:t>
            </a:r>
            <a:r>
              <a:rPr b="1" lang="en-US"/>
              <a:t>bloc</a:t>
            </a:r>
            <a:r>
              <a:rPr lang="en-US"/>
              <a:t> to stop the Third Estate from having its way</a:t>
            </a:r>
            <a:endParaRPr/>
          </a:p>
          <a:p>
            <a:pPr indent="-384047" lvl="0" marL="448056" rtl="0" algn="l">
              <a:spcBef>
                <a:spcPts val="510"/>
              </a:spcBef>
              <a:spcAft>
                <a:spcPts val="0"/>
              </a:spcAft>
              <a:buSzPct val="80000"/>
              <a:buFont typeface="Arial"/>
              <a:buNone/>
            </a:pPr>
            <a:r>
              <a:t/>
            </a:r>
            <a:endParaRPr/>
          </a:p>
          <a:p>
            <a:pPr indent="-384047" lvl="0" marL="448056" rtl="0" algn="ctr">
              <a:spcBef>
                <a:spcPts val="510"/>
              </a:spcBef>
              <a:spcAft>
                <a:spcPts val="0"/>
              </a:spcAft>
              <a:buSzPct val="80000"/>
              <a:buFont typeface="Arial"/>
              <a:buNone/>
            </a:pPr>
            <a:r>
              <a:rPr lang="en-US">
                <a:solidFill>
                  <a:srgbClr val="9D9D9D"/>
                </a:solidFill>
              </a:rPr>
              <a:t>◊ First Estate + ◊ Second Estate - </a:t>
            </a:r>
            <a:r>
              <a:rPr i="1" lang="en-US">
                <a:solidFill>
                  <a:srgbClr val="9D9D9D"/>
                </a:solidFill>
              </a:rPr>
              <a:t>vs</a:t>
            </a:r>
            <a:r>
              <a:rPr lang="en-US">
                <a:solidFill>
                  <a:srgbClr val="9D9D9D"/>
                </a:solidFill>
              </a:rPr>
              <a:t>. - ◊ Third Estate</a:t>
            </a:r>
            <a:endParaRPr/>
          </a:p>
          <a:p>
            <a:pPr indent="-384047" lvl="0" marL="448056" rtl="0" algn="l">
              <a:spcBef>
                <a:spcPts val="510"/>
              </a:spcBef>
              <a:spcAft>
                <a:spcPts val="0"/>
              </a:spcAft>
              <a:buSzPct val="80000"/>
              <a:buFont typeface="Arial"/>
              <a:buNone/>
            </a:pPr>
            <a:r>
              <a:t/>
            </a:r>
            <a:endParaRPr>
              <a:solidFill>
                <a:srgbClr val="9D9D9D"/>
              </a:solidFill>
            </a:endParaRPr>
          </a:p>
          <a:p>
            <a:pPr indent="-384047" lvl="0" marL="448056" rtl="0" algn="l">
              <a:spcBef>
                <a:spcPts val="51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Representatives from the Third Estate demanded that voting be by population</a:t>
            </a:r>
            <a:endParaRPr/>
          </a:p>
          <a:p>
            <a:pPr indent="-285750" lvl="1" marL="822960" rtl="0" algn="l">
              <a:spcBef>
                <a:spcPts val="442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This would give the Third Estate a great advantage</a:t>
            </a:r>
            <a:endParaRPr/>
          </a:p>
          <a:p>
            <a:pPr indent="-384047" lvl="0" marL="448056" rtl="0" algn="l">
              <a:spcBef>
                <a:spcPts val="51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Deadlock resulted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00"/>
                </a:solidFill>
              </a:rPr>
              <a:t>Tennis Court Oath</a:t>
            </a:r>
            <a:endParaRPr/>
          </a:p>
        </p:txBody>
      </p:sp>
      <p:grpSp>
        <p:nvGrpSpPr>
          <p:cNvPr id="194" name="Google Shape;194;p15"/>
          <p:cNvGrpSpPr/>
          <p:nvPr/>
        </p:nvGrpSpPr>
        <p:grpSpPr>
          <a:xfrm>
            <a:off x="228600" y="1068665"/>
            <a:ext cx="8686800" cy="5482669"/>
            <a:chOff x="0" y="1865"/>
            <a:chExt cx="8686800" cy="5482669"/>
          </a:xfrm>
        </p:grpSpPr>
        <p:sp>
          <p:nvSpPr>
            <p:cNvPr id="195" name="Google Shape;195;p15"/>
            <p:cNvSpPr/>
            <p:nvPr/>
          </p:nvSpPr>
          <p:spPr>
            <a:xfrm>
              <a:off x="0" y="4500036"/>
              <a:ext cx="8686800" cy="984498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5"/>
            <p:cNvSpPr txBox="1"/>
            <p:nvPr/>
          </p:nvSpPr>
          <p:spPr>
            <a:xfrm>
              <a:off x="0" y="4500036"/>
              <a:ext cx="8686800" cy="984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On June 23, 1789, Louis XVI relented.  He ordered the three estates to meet together as the 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National Assembly</a:t>
              </a: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and vote, by population, on a constitution for France.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 rot="10800000">
              <a:off x="0" y="3000646"/>
              <a:ext cx="8686800" cy="1514157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 txBox="1"/>
            <p:nvPr/>
          </p:nvSpPr>
          <p:spPr>
            <a:xfrm>
              <a:off x="0" y="3000646"/>
              <a:ext cx="8686800" cy="983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Third Estate relocated to a nearby tennis court where its members vowed to stay together and create a written constitution for France.</a:t>
              </a: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 rot="10800000">
              <a:off x="0" y="1501255"/>
              <a:ext cx="8686800" cy="1514157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 txBox="1"/>
            <p:nvPr/>
          </p:nvSpPr>
          <p:spPr>
            <a:xfrm>
              <a:off x="0" y="1501255"/>
              <a:ext cx="8686800" cy="983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Louis XVI responded by locking the Third Estate out of the meeting.</a:t>
              </a: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 rot="10800000">
              <a:off x="0" y="1865"/>
              <a:ext cx="8686800" cy="1514157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 txBox="1"/>
            <p:nvPr/>
          </p:nvSpPr>
          <p:spPr>
            <a:xfrm>
              <a:off x="0" y="1865"/>
              <a:ext cx="8686800" cy="983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Third Estate declared itself to be the 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National Assembly.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3400"/>
            <a:ext cx="9153525" cy="57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</a:rPr>
              <a:t>Four Phases (Periods) </a:t>
            </a:r>
            <a:br>
              <a:rPr b="1" lang="en-US" sz="3600">
                <a:solidFill>
                  <a:srgbClr val="FFFF00"/>
                </a:solidFill>
              </a:rPr>
            </a:br>
            <a:r>
              <a:rPr b="1" lang="en-US" sz="3600">
                <a:solidFill>
                  <a:srgbClr val="FFFF00"/>
                </a:solidFill>
              </a:rPr>
              <a:t>of the French Revolution</a:t>
            </a:r>
            <a:endParaRPr/>
          </a:p>
        </p:txBody>
      </p:sp>
      <p:grpSp>
        <p:nvGrpSpPr>
          <p:cNvPr id="213" name="Google Shape;213;p17"/>
          <p:cNvGrpSpPr/>
          <p:nvPr/>
        </p:nvGrpSpPr>
        <p:grpSpPr>
          <a:xfrm>
            <a:off x="533400" y="1838100"/>
            <a:ext cx="8229600" cy="4401000"/>
            <a:chOff x="0" y="85500"/>
            <a:chExt cx="8229600" cy="4401000"/>
          </a:xfrm>
        </p:grpSpPr>
        <p:sp>
          <p:nvSpPr>
            <p:cNvPr id="214" name="Google Shape;214;p17"/>
            <p:cNvSpPr/>
            <p:nvPr/>
          </p:nvSpPr>
          <p:spPr>
            <a:xfrm>
              <a:off x="0" y="457200"/>
              <a:ext cx="8229600" cy="630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411480" y="85500"/>
              <a:ext cx="5760720" cy="738000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7"/>
            <p:cNvSpPr txBox="1"/>
            <p:nvPr/>
          </p:nvSpPr>
          <p:spPr>
            <a:xfrm>
              <a:off x="447506" y="121526"/>
              <a:ext cx="5688668" cy="665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17725" spcFirstLastPara="1" rIns="217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National Assembly (1789-1791)</a:t>
              </a: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0" y="1588500"/>
              <a:ext cx="8229600" cy="630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411480" y="1219500"/>
              <a:ext cx="5760720" cy="738000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7"/>
            <p:cNvSpPr txBox="1"/>
            <p:nvPr/>
          </p:nvSpPr>
          <p:spPr>
            <a:xfrm>
              <a:off x="447506" y="1255526"/>
              <a:ext cx="5688668" cy="665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17725" spcFirstLastPara="1" rIns="217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Legislative Assembly (1791-1792) </a:t>
              </a: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0" y="2722500"/>
              <a:ext cx="8229600" cy="630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411480" y="2353500"/>
              <a:ext cx="5760720" cy="738000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7"/>
            <p:cNvSpPr txBox="1"/>
            <p:nvPr/>
          </p:nvSpPr>
          <p:spPr>
            <a:xfrm>
              <a:off x="447506" y="2389526"/>
              <a:ext cx="5688668" cy="665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17725" spcFirstLastPara="1" rIns="217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Convention (1792-1795)</a:t>
              </a: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0" y="3856500"/>
              <a:ext cx="8229600" cy="630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411480" y="3487500"/>
              <a:ext cx="5760720" cy="738000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7"/>
            <p:cNvSpPr txBox="1"/>
            <p:nvPr/>
          </p:nvSpPr>
          <p:spPr>
            <a:xfrm>
              <a:off x="447506" y="3523526"/>
              <a:ext cx="5688668" cy="665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17725" spcFirstLastPara="1" rIns="217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Directory (1795-1799)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>
            <p:ph type="title"/>
          </p:nvPr>
        </p:nvSpPr>
        <p:spPr>
          <a:xfrm>
            <a:off x="0" y="274638"/>
            <a:ext cx="449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</a:rPr>
              <a:t>National Assembly (1789-1791)</a:t>
            </a:r>
            <a:endParaRPr/>
          </a:p>
        </p:txBody>
      </p:sp>
      <p:sp>
        <p:nvSpPr>
          <p:cNvPr id="231" name="Google Shape;231;p18"/>
          <p:cNvSpPr txBox="1"/>
          <p:nvPr>
            <p:ph idx="1" type="body"/>
          </p:nvPr>
        </p:nvSpPr>
        <p:spPr>
          <a:xfrm>
            <a:off x="457200" y="1600200"/>
            <a:ext cx="3886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84048" lvl="0" marL="448056" rtl="0" algn="l"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Louis XVI did not actually want a written constitution</a:t>
            </a:r>
            <a:endParaRPr/>
          </a:p>
          <a:p>
            <a:pPr indent="-384048" lvl="0" marL="448056" rtl="0" algn="l">
              <a:spcBef>
                <a:spcPts val="555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When news of his plan to use military force against the National Assembly reached Paris on </a:t>
            </a:r>
            <a:r>
              <a:rPr b="1" lang="en-US"/>
              <a:t>July 14, 1789</a:t>
            </a:r>
            <a:r>
              <a:rPr lang="en-US"/>
              <a:t>, people stormed the </a:t>
            </a:r>
            <a:r>
              <a:rPr b="1" lang="en-US"/>
              <a:t>Bastille</a:t>
            </a:r>
            <a:endParaRPr/>
          </a:p>
        </p:txBody>
      </p:sp>
      <p:pic>
        <p:nvPicPr>
          <p:cNvPr descr="http://i281.photobucket.com/albums/kk204/StudentHandoutsInc/Pictures/FrenchRevolution-3.jpg" id="232" name="Google Shape;2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1075" y="0"/>
            <a:ext cx="4162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00"/>
                </a:solidFill>
              </a:rPr>
              <a:t>Uprising in Paris</a:t>
            </a:r>
            <a:endParaRPr/>
          </a:p>
        </p:txBody>
      </p:sp>
      <p:grpSp>
        <p:nvGrpSpPr>
          <p:cNvPr id="238" name="Google Shape;238;p19"/>
          <p:cNvGrpSpPr/>
          <p:nvPr/>
        </p:nvGrpSpPr>
        <p:grpSpPr>
          <a:xfrm>
            <a:off x="457240" y="1955466"/>
            <a:ext cx="8229518" cy="4426617"/>
            <a:chOff x="40" y="72691"/>
            <a:chExt cx="8229518" cy="4426617"/>
          </a:xfrm>
        </p:grpSpPr>
        <p:sp>
          <p:nvSpPr>
            <p:cNvPr id="239" name="Google Shape;239;p19"/>
            <p:cNvSpPr/>
            <p:nvPr/>
          </p:nvSpPr>
          <p:spPr>
            <a:xfrm>
              <a:off x="40" y="72691"/>
              <a:ext cx="3845569" cy="803217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9"/>
            <p:cNvSpPr txBox="1"/>
            <p:nvPr/>
          </p:nvSpPr>
          <p:spPr>
            <a:xfrm>
              <a:off x="40" y="72691"/>
              <a:ext cx="3845569" cy="803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9400" lIns="156450" spcFirstLastPara="1" rIns="156450" wrap="square" tIns="8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People of Paris seized weapons from the </a:t>
              </a:r>
              <a:r>
                <a:rPr b="1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Bastille</a:t>
              </a:r>
              <a:endParaRPr/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40" y="875908"/>
              <a:ext cx="3845569" cy="3623400"/>
            </a:xfrm>
            <a:prstGeom prst="rect">
              <a:avLst/>
            </a:prstGeom>
            <a:solidFill>
              <a:srgbClr val="FFCBD9">
                <a:alpha val="89803"/>
              </a:srgbClr>
            </a:solidFill>
            <a:ln cap="flat" cmpd="sng" w="25400">
              <a:solidFill>
                <a:srgbClr val="FFCBD9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40" y="875908"/>
              <a:ext cx="3845569" cy="36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6000" lIns="117325" spcFirstLastPara="1" rIns="156450" wrap="square" tIns="1173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July 14, 1789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Parisians organized their own government which they called the </a:t>
              </a:r>
              <a:r>
                <a:rPr b="1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Commune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groups – </a:t>
              </a:r>
              <a:r>
                <a:rPr b="1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factions</a:t>
              </a: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– competed to control the city of Paris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4383989" y="72691"/>
              <a:ext cx="3845569" cy="803217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9"/>
            <p:cNvSpPr txBox="1"/>
            <p:nvPr/>
          </p:nvSpPr>
          <p:spPr>
            <a:xfrm>
              <a:off x="4383989" y="72691"/>
              <a:ext cx="3845569" cy="803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9400" lIns="156450" spcFirstLastPara="1" rIns="156450" wrap="square" tIns="8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Uprising spread throughout France</a:t>
              </a:r>
              <a:endParaRPr/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4383989" y="875908"/>
              <a:ext cx="3845569" cy="3623400"/>
            </a:xfrm>
            <a:prstGeom prst="rect">
              <a:avLst/>
            </a:prstGeom>
            <a:solidFill>
              <a:srgbClr val="FFCBD9">
                <a:alpha val="89803"/>
              </a:srgbClr>
            </a:solidFill>
            <a:ln cap="flat" cmpd="sng" w="25400">
              <a:solidFill>
                <a:srgbClr val="FFCBD9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9"/>
            <p:cNvSpPr txBox="1"/>
            <p:nvPr/>
          </p:nvSpPr>
          <p:spPr>
            <a:xfrm>
              <a:off x="4383989" y="875908"/>
              <a:ext cx="3845569" cy="36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6000" lIns="117325" spcFirstLastPara="1" rIns="156450" wrap="square" tIns="1173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Nobles were attacked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Records of feudal dues and owed taxes were destroyed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Many nobles fled the country – became known as </a:t>
              </a:r>
              <a:r>
                <a:rPr b="1" i="1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émigr</a:t>
              </a:r>
              <a:r>
                <a:rPr b="1" i="1" lang="en-US" sz="2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és</a:t>
              </a:r>
              <a:r>
                <a:rPr b="0" i="0" lang="en-US" sz="2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 i="1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Louis XVI was forced to fly the new tricolor flag of France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</a:rPr>
              <a:t>Goodbye, Versailles!  </a:t>
            </a:r>
            <a:r>
              <a:rPr b="1" i="1" lang="en-US" sz="2800">
                <a:solidFill>
                  <a:srgbClr val="FFFF00"/>
                </a:solidFill>
              </a:rPr>
              <a:t>Adieu, Versailles!</a:t>
            </a:r>
            <a:endParaRPr b="1" sz="2800">
              <a:solidFill>
                <a:srgbClr val="FFFF00"/>
              </a:solidFill>
            </a:endParaRPr>
          </a:p>
        </p:txBody>
      </p:sp>
      <p:sp>
        <p:nvSpPr>
          <p:cNvPr id="252" name="Google Shape;252;p20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47675" rtl="0" algn="l">
              <a:spcBef>
                <a:spcPts val="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b="1" lang="en-US" sz="2400"/>
              <a:t>Parisian Commune feared that Louis XVI would have foreign troops invade France to put down the rebellion</a:t>
            </a:r>
            <a:endParaRPr/>
          </a:p>
          <a:p>
            <a:pPr indent="-285750" lvl="1" marL="822325" rtl="0" algn="l">
              <a:spcBef>
                <a:spcPts val="400"/>
              </a:spcBef>
              <a:spcAft>
                <a:spcPts val="0"/>
              </a:spcAft>
              <a:buSzPts val="1900"/>
              <a:buFont typeface="Arial"/>
              <a:buChar char="–"/>
            </a:pPr>
            <a:r>
              <a:rPr b="1" lang="en-US" sz="2000"/>
              <a:t>Louis XVI’s wife, Marie Antoinette, was the sister of the Austrian emperor</a:t>
            </a:r>
            <a:endParaRPr/>
          </a:p>
          <a:p>
            <a:pPr indent="-382588" lvl="0" marL="447675" rtl="0" algn="l">
              <a:spcBef>
                <a:spcPts val="48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b="1" lang="en-US" sz="2400"/>
              <a:t>A group of women attacked Versailles on October 5, 1789</a:t>
            </a:r>
            <a:endParaRPr/>
          </a:p>
          <a:p>
            <a:pPr indent="-285750" lvl="1" marL="822325" rtl="0" algn="l">
              <a:spcBef>
                <a:spcPts val="400"/>
              </a:spcBef>
              <a:spcAft>
                <a:spcPts val="0"/>
              </a:spcAft>
              <a:buSzPts val="1900"/>
              <a:buFont typeface="Arial"/>
              <a:buChar char="–"/>
            </a:pPr>
            <a:r>
              <a:rPr b="1" lang="en-US" sz="2000"/>
              <a:t>Forced royal family to relocate to Paris along with National Assembly</a:t>
            </a:r>
            <a:endParaRPr/>
          </a:p>
          <a:p>
            <a:pPr indent="-285750" lvl="1" marL="822325" rtl="0" algn="l">
              <a:spcBef>
                <a:spcPts val="400"/>
              </a:spcBef>
              <a:spcAft>
                <a:spcPts val="0"/>
              </a:spcAft>
              <a:buSzPts val="1900"/>
              <a:buFont typeface="Arial"/>
              <a:buChar char="–"/>
            </a:pPr>
            <a:r>
              <a:rPr b="1" lang="en-US" sz="2000"/>
              <a:t>Royal family spent next several years in the Tuileries Palace as virtual prisoners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457200" y="403225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</a:rPr>
              <a:t>The Old Regime (</a:t>
            </a:r>
            <a:r>
              <a:rPr b="1" i="1" lang="en-US" sz="3600">
                <a:solidFill>
                  <a:srgbClr val="FFFF00"/>
                </a:solidFill>
              </a:rPr>
              <a:t>Ancient Regime</a:t>
            </a:r>
            <a:r>
              <a:rPr b="1" lang="en-US" sz="3600">
                <a:solidFill>
                  <a:srgbClr val="FFFF00"/>
                </a:solidFill>
              </a:rPr>
              <a:t>)</a:t>
            </a:r>
            <a:endParaRPr/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84048" lvl="0" marL="448056" rtl="0" algn="l"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b="1" lang="en-US"/>
              <a:t>Old Regime</a:t>
            </a:r>
            <a:r>
              <a:rPr lang="en-US"/>
              <a:t> – socio-political system which existed in most of Europe during the 18</a:t>
            </a:r>
            <a:r>
              <a:rPr baseline="30000" lang="en-US"/>
              <a:t>th</a:t>
            </a:r>
            <a:r>
              <a:rPr lang="en-US"/>
              <a:t> century</a:t>
            </a:r>
            <a:endParaRPr/>
          </a:p>
          <a:p>
            <a:pPr indent="-384048" lvl="0" marL="448056" rtl="0" algn="l">
              <a:spcBef>
                <a:spcPts val="555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Countries were ruled by </a:t>
            </a:r>
            <a:r>
              <a:rPr b="1" lang="en-US"/>
              <a:t>absolutism</a:t>
            </a:r>
            <a:r>
              <a:rPr lang="en-US"/>
              <a:t> – the monarch had absolute control over the government</a:t>
            </a:r>
            <a:endParaRPr/>
          </a:p>
          <a:p>
            <a:pPr indent="-384048" lvl="0" marL="448056" rtl="0" algn="l">
              <a:spcBef>
                <a:spcPts val="555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Classes of people – privileged and unprivileged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b="1" lang="en-US"/>
              <a:t>Unprivileged people </a:t>
            </a:r>
            <a:r>
              <a:rPr lang="en-US"/>
              <a:t>– paid taxes and treated badly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b="1" lang="en-US"/>
              <a:t>Privileged people </a:t>
            </a:r>
            <a:r>
              <a:rPr lang="en-US"/>
              <a:t>– did not pay taxes and treated well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"/>
          <p:cNvSpPr txBox="1"/>
          <p:nvPr>
            <p:ph type="title"/>
          </p:nvPr>
        </p:nvSpPr>
        <p:spPr>
          <a:xfrm>
            <a:off x="457200" y="267494"/>
            <a:ext cx="84582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00"/>
                </a:solidFill>
              </a:rPr>
              <a:t>Tuileries Palace (Paris, France)</a:t>
            </a:r>
            <a:endParaRPr/>
          </a:p>
        </p:txBody>
      </p:sp>
      <p:pic>
        <p:nvPicPr>
          <p:cNvPr descr="http://upload.wikimedia.org/wikipedia/commons/1/14/211.5_Les_Tuileries_vues_du_Louvre.jpg" id="258" name="Google Shape;2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600200"/>
            <a:ext cx="7620000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00"/>
                </a:solidFill>
              </a:rPr>
              <a:t>Changes under the National Assembly</a:t>
            </a:r>
            <a:endParaRPr/>
          </a:p>
        </p:txBody>
      </p:sp>
      <p:grpSp>
        <p:nvGrpSpPr>
          <p:cNvPr id="264" name="Google Shape;264;p22"/>
          <p:cNvGrpSpPr/>
          <p:nvPr/>
        </p:nvGrpSpPr>
        <p:grpSpPr>
          <a:xfrm>
            <a:off x="551259" y="1601837"/>
            <a:ext cx="8041480" cy="5025925"/>
            <a:chOff x="170259" y="1637"/>
            <a:chExt cx="8041480" cy="5025925"/>
          </a:xfrm>
        </p:grpSpPr>
        <p:sp>
          <p:nvSpPr>
            <p:cNvPr id="265" name="Google Shape;265;p22"/>
            <p:cNvSpPr/>
            <p:nvPr/>
          </p:nvSpPr>
          <p:spPr>
            <a:xfrm>
              <a:off x="170259" y="1637"/>
              <a:ext cx="2512962" cy="1507777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2"/>
            <p:cNvSpPr txBox="1"/>
            <p:nvPr/>
          </p:nvSpPr>
          <p:spPr>
            <a:xfrm>
              <a:off x="170259" y="1637"/>
              <a:ext cx="2512962" cy="15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Abolishment of guilds and labor unions</a:t>
              </a:r>
              <a:endParaRPr/>
            </a:p>
          </p:txBody>
        </p:sp>
        <p:sp>
          <p:nvSpPr>
            <p:cNvPr id="267" name="Google Shape;267;p22"/>
            <p:cNvSpPr/>
            <p:nvPr/>
          </p:nvSpPr>
          <p:spPr>
            <a:xfrm>
              <a:off x="2934518" y="1637"/>
              <a:ext cx="2512962" cy="1507777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2"/>
            <p:cNvSpPr txBox="1"/>
            <p:nvPr/>
          </p:nvSpPr>
          <p:spPr>
            <a:xfrm>
              <a:off x="2934518" y="1637"/>
              <a:ext cx="2512962" cy="15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Abolition of special privileges</a:t>
              </a:r>
              <a:endParaRPr/>
            </a:p>
          </p:txBody>
        </p:sp>
        <p:sp>
          <p:nvSpPr>
            <p:cNvPr id="269" name="Google Shape;269;p22"/>
            <p:cNvSpPr/>
            <p:nvPr/>
          </p:nvSpPr>
          <p:spPr>
            <a:xfrm>
              <a:off x="5698777" y="1637"/>
              <a:ext cx="2512962" cy="1507777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2"/>
            <p:cNvSpPr txBox="1"/>
            <p:nvPr/>
          </p:nvSpPr>
          <p:spPr>
            <a:xfrm>
              <a:off x="5698777" y="1637"/>
              <a:ext cx="2512962" cy="15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Constitution of 1791</a:t>
              </a:r>
              <a:endParaRPr/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170259" y="1760711"/>
              <a:ext cx="2512962" cy="1507777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2"/>
            <p:cNvSpPr txBox="1"/>
            <p:nvPr/>
          </p:nvSpPr>
          <p:spPr>
            <a:xfrm>
              <a:off x="170259" y="1760711"/>
              <a:ext cx="2512962" cy="15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None/>
              </a:pPr>
              <a:r>
                <a:rPr b="0" i="1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Declaration of the Rights of Man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2"/>
            <p:cNvSpPr/>
            <p:nvPr/>
          </p:nvSpPr>
          <p:spPr>
            <a:xfrm>
              <a:off x="2934518" y="1760711"/>
              <a:ext cx="2512962" cy="1507777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2"/>
            <p:cNvSpPr txBox="1"/>
            <p:nvPr/>
          </p:nvSpPr>
          <p:spPr>
            <a:xfrm>
              <a:off x="2934518" y="1760711"/>
              <a:ext cx="2512962" cy="15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Equality before the law (for men)</a:t>
              </a:r>
              <a:endParaRPr/>
            </a:p>
          </p:txBody>
        </p:sp>
        <p:sp>
          <p:nvSpPr>
            <p:cNvPr id="275" name="Google Shape;275;p22"/>
            <p:cNvSpPr/>
            <p:nvPr/>
          </p:nvSpPr>
          <p:spPr>
            <a:xfrm>
              <a:off x="5698777" y="1760711"/>
              <a:ext cx="2512962" cy="1507777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2"/>
            <p:cNvSpPr txBox="1"/>
            <p:nvPr/>
          </p:nvSpPr>
          <p:spPr>
            <a:xfrm>
              <a:off x="5698777" y="1760711"/>
              <a:ext cx="2512962" cy="15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Many nobles left France and became known as </a:t>
              </a:r>
              <a:r>
                <a:rPr b="1" i="1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émigr</a:t>
              </a:r>
              <a:r>
                <a:rPr b="1" i="1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és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1552388" y="3519785"/>
              <a:ext cx="2512962" cy="1507777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2"/>
            <p:cNvSpPr txBox="1"/>
            <p:nvPr/>
          </p:nvSpPr>
          <p:spPr>
            <a:xfrm>
              <a:off x="1552388" y="3519785"/>
              <a:ext cx="2512962" cy="15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Reforms in local government</a:t>
              </a:r>
              <a:endParaRPr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4316648" y="3519785"/>
              <a:ext cx="2512962" cy="1507777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2"/>
            <p:cNvSpPr txBox="1"/>
            <p:nvPr/>
          </p:nvSpPr>
          <p:spPr>
            <a:xfrm>
              <a:off x="4316648" y="3519785"/>
              <a:ext cx="2512962" cy="15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Taxes levied based on the ability to pay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281.photobucket.com/albums/kk204/StudentHandoutsInc/Pictures/FrenchRevolution-7.jpg" id="285" name="Google Shape;2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28600"/>
            <a:ext cx="7315200" cy="6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FF00"/>
                </a:solidFill>
              </a:rPr>
              <a:t>Declaration of the Rights of Man</a:t>
            </a:r>
            <a:endParaRPr/>
          </a:p>
        </p:txBody>
      </p:sp>
      <p:grpSp>
        <p:nvGrpSpPr>
          <p:cNvPr id="291" name="Google Shape;291;p24"/>
          <p:cNvGrpSpPr/>
          <p:nvPr/>
        </p:nvGrpSpPr>
        <p:grpSpPr>
          <a:xfrm>
            <a:off x="611505" y="1601390"/>
            <a:ext cx="7920989" cy="4950618"/>
            <a:chOff x="154305" y="1190"/>
            <a:chExt cx="7920989" cy="4950618"/>
          </a:xfrm>
        </p:grpSpPr>
        <p:sp>
          <p:nvSpPr>
            <p:cNvPr id="292" name="Google Shape;292;p24"/>
            <p:cNvSpPr/>
            <p:nvPr/>
          </p:nvSpPr>
          <p:spPr>
            <a:xfrm>
              <a:off x="154305" y="1190"/>
              <a:ext cx="2475309" cy="1485185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4"/>
            <p:cNvSpPr txBox="1"/>
            <p:nvPr/>
          </p:nvSpPr>
          <p:spPr>
            <a:xfrm>
              <a:off x="154305" y="1190"/>
              <a:ext cx="2475309" cy="1485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Freedom of religion</a:t>
              </a: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2877145" y="1190"/>
              <a:ext cx="2475309" cy="1485185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4"/>
            <p:cNvSpPr txBox="1"/>
            <p:nvPr/>
          </p:nvSpPr>
          <p:spPr>
            <a:xfrm>
              <a:off x="2877145" y="1190"/>
              <a:ext cx="2475309" cy="1485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Freedom of speech</a:t>
              </a: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5599985" y="1190"/>
              <a:ext cx="2475309" cy="1485185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4"/>
            <p:cNvSpPr txBox="1"/>
            <p:nvPr/>
          </p:nvSpPr>
          <p:spPr>
            <a:xfrm>
              <a:off x="5599985" y="1190"/>
              <a:ext cx="2475309" cy="1485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Freedom of the press</a:t>
              </a: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154305" y="1733907"/>
              <a:ext cx="2475309" cy="1485185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4"/>
            <p:cNvSpPr txBox="1"/>
            <p:nvPr/>
          </p:nvSpPr>
          <p:spPr>
            <a:xfrm>
              <a:off x="154305" y="1733907"/>
              <a:ext cx="2475309" cy="1485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Guaranteed property rights</a:t>
              </a: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2877145" y="1733907"/>
              <a:ext cx="2475309" cy="1485185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4"/>
            <p:cNvSpPr txBox="1"/>
            <p:nvPr/>
          </p:nvSpPr>
          <p:spPr>
            <a:xfrm>
              <a:off x="2877145" y="1733907"/>
              <a:ext cx="2475309" cy="1485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“Liberty, equality, fraternity!”</a:t>
              </a: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5599985" y="1733907"/>
              <a:ext cx="2475309" cy="1485185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4"/>
            <p:cNvSpPr txBox="1"/>
            <p:nvPr/>
          </p:nvSpPr>
          <p:spPr>
            <a:xfrm>
              <a:off x="5599985" y="1733907"/>
              <a:ext cx="2475309" cy="1485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Right of the people to create laws</a:t>
              </a: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2877145" y="3466623"/>
              <a:ext cx="2475309" cy="1485185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4"/>
            <p:cNvSpPr txBox="1"/>
            <p:nvPr/>
          </p:nvSpPr>
          <p:spPr>
            <a:xfrm>
              <a:off x="2877145" y="3466623"/>
              <a:ext cx="2475309" cy="1485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Right to a fair trial</a:t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"/>
          <p:cNvSpPr txBox="1"/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9D9D9D"/>
              </a:solidFill>
            </a:endParaRPr>
          </a:p>
        </p:txBody>
      </p:sp>
      <p:grpSp>
        <p:nvGrpSpPr>
          <p:cNvPr id="311" name="Google Shape;311;p25"/>
          <p:cNvGrpSpPr/>
          <p:nvPr/>
        </p:nvGrpSpPr>
        <p:grpSpPr>
          <a:xfrm>
            <a:off x="457200" y="380999"/>
            <a:ext cx="8229600" cy="6172201"/>
            <a:chOff x="0" y="76199"/>
            <a:chExt cx="8229600" cy="6172201"/>
          </a:xfrm>
        </p:grpSpPr>
        <p:sp>
          <p:nvSpPr>
            <p:cNvPr id="312" name="Google Shape;312;p25"/>
            <p:cNvSpPr/>
            <p:nvPr/>
          </p:nvSpPr>
          <p:spPr>
            <a:xfrm>
              <a:off x="0" y="76199"/>
              <a:ext cx="8229600" cy="1874520"/>
            </a:xfrm>
            <a:prstGeom prst="rect">
              <a:avLst/>
            </a:prstGeom>
            <a:solidFill>
              <a:srgbClr val="E531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5"/>
            <p:cNvSpPr txBox="1"/>
            <p:nvPr/>
          </p:nvSpPr>
          <p:spPr>
            <a:xfrm>
              <a:off x="0" y="76199"/>
              <a:ext cx="8229600" cy="1874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3600"/>
                <a:buFont typeface="Arial"/>
                <a:buNone/>
              </a:pPr>
              <a:r>
                <a:rPr b="1" i="1" lang="en-US" sz="36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Declaration of the Rights of Woman</a:t>
              </a:r>
              <a:endParaRPr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4018" y="1874520"/>
              <a:ext cx="2740521" cy="3936492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5"/>
            <p:cNvSpPr txBox="1"/>
            <p:nvPr/>
          </p:nvSpPr>
          <p:spPr>
            <a:xfrm>
              <a:off x="4018" y="1874520"/>
              <a:ext cx="2740521" cy="3936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Journalist </a:t>
              </a:r>
              <a:r>
                <a:rPr b="1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Olympia de Gouges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argued in her </a:t>
              </a:r>
              <a:r>
                <a:rPr b="0" i="1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Declaration of the Rights of Woman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that women are equal citizens and should benefit from governmental reforms just as men did.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2744539" y="1874520"/>
              <a:ext cx="2740521" cy="3936492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5"/>
            <p:cNvSpPr txBox="1"/>
            <p:nvPr/>
          </p:nvSpPr>
          <p:spPr>
            <a:xfrm>
              <a:off x="2744539" y="1874520"/>
              <a:ext cx="2740521" cy="3936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Madame Jeanne Roland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also served as a leader in the women’s rights movement, and was able to heavily influence her husband (a government official).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5485060" y="1874520"/>
              <a:ext cx="2740521" cy="3936492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5"/>
            <p:cNvSpPr txBox="1"/>
            <p:nvPr/>
          </p:nvSpPr>
          <p:spPr>
            <a:xfrm>
              <a:off x="5485060" y="1874520"/>
              <a:ext cx="2740521" cy="3936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Women did gain some rights during the French Revolution, but these were designed for purposes other than liberating women.  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Women could </a:t>
              </a: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inherit property</a:t>
              </a: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but only because doing so weakened feudalism and reduced wealth among the upper classes.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•"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Divorce</a:t>
              </a: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became easier, but only to weaken the Church’s control over marriage.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0" y="5811012"/>
              <a:ext cx="8229600" cy="437388"/>
            </a:xfrm>
            <a:prstGeom prst="rect">
              <a:avLst/>
            </a:prstGeom>
            <a:solidFill>
              <a:srgbClr val="E531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00"/>
                </a:solidFill>
              </a:rPr>
              <a:t>End of Special Privileges</a:t>
            </a:r>
            <a:endParaRPr/>
          </a:p>
        </p:txBody>
      </p:sp>
      <p:sp>
        <p:nvSpPr>
          <p:cNvPr id="326" name="Google Shape;326;p26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84048" lvl="0" marL="448056" rtl="0" algn="l"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Church lands were seized, divided, and sold to peasants</a:t>
            </a:r>
            <a:endParaRPr/>
          </a:p>
          <a:p>
            <a:pPr indent="-384048" lvl="0" marL="448056" rtl="0" algn="l">
              <a:spcBef>
                <a:spcPts val="555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b="1" lang="en-US"/>
              <a:t>Civil Constitution of the Clergy</a:t>
            </a:r>
            <a:r>
              <a:rPr lang="en-US"/>
              <a:t> required that Church officials be elected by the people, with salaries paid by the government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2/3 of Church officials fled the country rather than swear allegiance to this</a:t>
            </a:r>
            <a:endParaRPr/>
          </a:p>
          <a:p>
            <a:pPr indent="-384048" lvl="0" marL="448056" rtl="0" algn="l">
              <a:spcBef>
                <a:spcPts val="555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All feudal dues and tithes were eradicated</a:t>
            </a:r>
            <a:endParaRPr/>
          </a:p>
          <a:p>
            <a:pPr indent="-384048" lvl="0" marL="448056" rtl="0" algn="l">
              <a:spcBef>
                <a:spcPts val="555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All special privileges of the First and Second Estates were abolished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00"/>
                </a:solidFill>
              </a:rPr>
              <a:t>Constitution of 1791</a:t>
            </a:r>
            <a:endParaRPr/>
          </a:p>
        </p:txBody>
      </p:sp>
      <p:sp>
        <p:nvSpPr>
          <p:cNvPr id="332" name="Google Shape;332;p27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84048" lvl="0" marL="448056" rtl="0" algn="l"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b="1" lang="en-US">
                <a:solidFill>
                  <a:srgbClr val="FF0000"/>
                </a:solidFill>
              </a:rPr>
              <a:t>Democratic features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France became a </a:t>
            </a:r>
            <a:r>
              <a:rPr b="1" lang="en-US"/>
              <a:t>limited monarchy</a:t>
            </a:r>
            <a:endParaRPr/>
          </a:p>
          <a:p>
            <a:pPr indent="-228600" lvl="2" marL="1106424" rtl="0" algn="l">
              <a:spcBef>
                <a:spcPts val="44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King became merely the head of state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All laws were created by the </a:t>
            </a:r>
            <a:r>
              <a:rPr b="1" lang="en-US"/>
              <a:t>Legislative Assembly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Feudalism was abolished</a:t>
            </a:r>
            <a:endParaRPr/>
          </a:p>
          <a:p>
            <a:pPr indent="-384048" lvl="0" marL="448056" rtl="0" algn="l">
              <a:spcBef>
                <a:spcPts val="555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b="1" lang="en-US">
                <a:solidFill>
                  <a:srgbClr val="FF0000"/>
                </a:solidFill>
              </a:rPr>
              <a:t>Undemocratic features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Voting was limited to taxpayers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Offices were reserved for property owners</a:t>
            </a:r>
            <a:endParaRPr/>
          </a:p>
          <a:p>
            <a:pPr indent="-384048" lvl="0" marL="448056" rtl="0" algn="l">
              <a:spcBef>
                <a:spcPts val="555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This new government became known as the </a:t>
            </a:r>
            <a:r>
              <a:rPr b="1" lang="en-US"/>
              <a:t>Legislative Assembly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00"/>
                </a:solidFill>
              </a:rPr>
              <a:t>Legislative Assembly (1791-1792)</a:t>
            </a:r>
            <a:endParaRPr/>
          </a:p>
        </p:txBody>
      </p:sp>
      <p:sp>
        <p:nvSpPr>
          <p:cNvPr id="338" name="Google Shape;338;p28"/>
          <p:cNvSpPr txBox="1"/>
          <p:nvPr>
            <p:ph idx="1" type="body"/>
          </p:nvPr>
        </p:nvSpPr>
        <p:spPr>
          <a:xfrm>
            <a:off x="457200" y="12192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84047" lvl="0" marL="448056" rtl="0" algn="l"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Royal family sought help from Austria</a:t>
            </a:r>
            <a:endParaRPr/>
          </a:p>
          <a:p>
            <a:pPr indent="-285750" lvl="1" marL="822960" rtl="0" algn="l">
              <a:spcBef>
                <a:spcPts val="442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In June, 1791, they were caught trying to escape to Austria</a:t>
            </a:r>
            <a:endParaRPr/>
          </a:p>
          <a:p>
            <a:pPr indent="-384047" lvl="0" marL="448056" rtl="0" algn="l">
              <a:spcBef>
                <a:spcPts val="51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Nobles who fled the revolution lived abroad as </a:t>
            </a:r>
            <a:r>
              <a:rPr b="1" i="1" lang="en-US"/>
              <a:t>émigrés</a:t>
            </a:r>
            <a:endParaRPr/>
          </a:p>
          <a:p>
            <a:pPr indent="-285750" lvl="1" marL="822960" rtl="0" algn="l">
              <a:spcBef>
                <a:spcPts val="442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They hoped that, with foreign help, the Old Regime could be restored in France</a:t>
            </a:r>
            <a:endParaRPr/>
          </a:p>
          <a:p>
            <a:pPr indent="-384047" lvl="0" marL="448056" rtl="0" algn="l">
              <a:spcBef>
                <a:spcPts val="51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Church officials wanted Church lands, rights, and privileges restored</a:t>
            </a:r>
            <a:endParaRPr/>
          </a:p>
          <a:p>
            <a:pPr indent="-285750" lvl="1" marL="822960" rtl="0" algn="l">
              <a:spcBef>
                <a:spcPts val="442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Some devout Catholic peasants also supported the Church</a:t>
            </a:r>
            <a:endParaRPr/>
          </a:p>
          <a:p>
            <a:pPr indent="-384047" lvl="0" marL="448056" rtl="0" algn="l">
              <a:spcBef>
                <a:spcPts val="51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Political parties, representing different interests, emerged</a:t>
            </a:r>
            <a:endParaRPr/>
          </a:p>
          <a:p>
            <a:pPr indent="-285750" lvl="1" marL="822960" rtl="0" algn="l">
              <a:spcBef>
                <a:spcPts val="442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b="1" lang="en-US"/>
              <a:t>Girondists</a:t>
            </a:r>
            <a:endParaRPr b="1"/>
          </a:p>
          <a:p>
            <a:pPr indent="-285750" lvl="1" marL="822960" rtl="0" algn="l">
              <a:spcBef>
                <a:spcPts val="442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b="1" lang="en-US"/>
              <a:t>Jacobins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00"/>
                </a:solidFill>
              </a:rPr>
              <a:t>Convention (1792-1795)</a:t>
            </a:r>
            <a:endParaRPr/>
          </a:p>
        </p:txBody>
      </p:sp>
      <p:sp>
        <p:nvSpPr>
          <p:cNvPr id="344" name="Google Shape;344;p29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84048" lvl="0" marL="448056" rtl="0" algn="l"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On September 22, 1792, the </a:t>
            </a:r>
            <a:r>
              <a:rPr b="1" lang="en-US"/>
              <a:t>Convention</a:t>
            </a:r>
            <a:r>
              <a:rPr lang="en-US"/>
              <a:t> met for the first time</a:t>
            </a:r>
            <a:endParaRPr/>
          </a:p>
          <a:p>
            <a:pPr indent="-384048" lvl="0" marL="448056" rtl="0" algn="l">
              <a:spcBef>
                <a:spcPts val="555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Established the First French Republic</a:t>
            </a:r>
            <a:endParaRPr/>
          </a:p>
          <a:p>
            <a:pPr indent="-384048" lvl="0" marL="448056" rtl="0" algn="l">
              <a:spcBef>
                <a:spcPts val="555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Faced domestic opposition and strife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b="1" lang="en-US"/>
              <a:t>Girondists</a:t>
            </a:r>
            <a:r>
              <a:rPr lang="en-US"/>
              <a:t> were moderates who represented the rich middle class of the provinces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b="1" lang="en-US"/>
              <a:t>Jacobins</a:t>
            </a:r>
            <a:r>
              <a:rPr lang="en-US"/>
              <a:t> (led by </a:t>
            </a:r>
            <a:r>
              <a:rPr b="1" lang="en-US"/>
              <a:t>Marat</a:t>
            </a:r>
            <a:r>
              <a:rPr lang="en-US"/>
              <a:t>, </a:t>
            </a:r>
            <a:r>
              <a:rPr b="1" lang="en-US"/>
              <a:t>Danton</a:t>
            </a:r>
            <a:r>
              <a:rPr lang="en-US"/>
              <a:t>, and </a:t>
            </a:r>
            <a:r>
              <a:rPr b="1" lang="en-US"/>
              <a:t>Robespierre</a:t>
            </a:r>
            <a:r>
              <a:rPr lang="en-US"/>
              <a:t>) represented workers</a:t>
            </a:r>
            <a:endParaRPr/>
          </a:p>
          <a:p>
            <a:pPr indent="-384048" lvl="0" marL="448056" rtl="0" algn="l">
              <a:spcBef>
                <a:spcPts val="555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Faced opposition from abroad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Austria, England, Holland, Prussia, Sardinia, and Spain formed a Coalition invading France</a:t>
            </a:r>
            <a:endParaRPr/>
          </a:p>
          <a:p>
            <a:pPr indent="-140668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00"/>
                </a:solidFill>
              </a:rPr>
              <a:t>Abolishment of the Monarchy</a:t>
            </a:r>
            <a:endParaRPr/>
          </a:p>
        </p:txBody>
      </p:sp>
      <p:sp>
        <p:nvSpPr>
          <p:cNvPr id="350" name="Google Shape;350;p30"/>
          <p:cNvSpPr txBox="1"/>
          <p:nvPr>
            <p:ph idx="1" type="body"/>
          </p:nvPr>
        </p:nvSpPr>
        <p:spPr>
          <a:xfrm>
            <a:off x="457200" y="11430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84048" lvl="0" marL="448056" rtl="0" algn="l"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The Convention abolished the monarchy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As long as the royal family lived, the monarchy could be restored 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Put the royal couple on trial for treason</a:t>
            </a:r>
            <a:endParaRPr/>
          </a:p>
          <a:p>
            <a:pPr indent="-228600" lvl="2" marL="1106424" rtl="0" algn="l">
              <a:spcBef>
                <a:spcPts val="44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Convictions were a foregone conclusion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b="1" lang="en-US"/>
              <a:t>Louis XVI </a:t>
            </a:r>
            <a:r>
              <a:rPr lang="en-US"/>
              <a:t>was guillotined on January 21, 1793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b="1" lang="en-US"/>
              <a:t>Marie Antoinette </a:t>
            </a:r>
            <a:r>
              <a:rPr lang="en-US"/>
              <a:t>was guillotined on October 16, 1793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Daughter </a:t>
            </a:r>
            <a:r>
              <a:rPr b="1" lang="en-US"/>
              <a:t>Marie-Thérèse</a:t>
            </a:r>
            <a:r>
              <a:rPr lang="en-US"/>
              <a:t> was allowed to go to Vienna in 1795 </a:t>
            </a:r>
            <a:endParaRPr/>
          </a:p>
          <a:p>
            <a:pPr indent="-228600" lvl="2" marL="1106424" rtl="0" algn="l">
              <a:spcBef>
                <a:spcPts val="44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She could not become queen because of Salic law, which did not allow females to succeed to the throne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Son </a:t>
            </a:r>
            <a:r>
              <a:rPr b="1" lang="en-US"/>
              <a:t>Louis-Charles</a:t>
            </a:r>
            <a:r>
              <a:rPr lang="en-US"/>
              <a:t>, a.k.a. Louis XVII (lived 1785-1795) was beaten and mistreated until he died in prison</a:t>
            </a:r>
            <a:endParaRPr/>
          </a:p>
          <a:p>
            <a:pPr indent="-243078" lvl="0" marL="448056" rtl="0" algn="l">
              <a:spcBef>
                <a:spcPts val="555"/>
              </a:spcBef>
              <a:spcAft>
                <a:spcPts val="0"/>
              </a:spcAft>
              <a:buSzPct val="8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8" y="306388"/>
            <a:ext cx="9147176" cy="639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/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599C"/>
              </a:solidFill>
            </a:endParaRPr>
          </a:p>
        </p:txBody>
      </p:sp>
      <p:sp>
        <p:nvSpPr>
          <p:cNvPr id="356" name="Google Shape;356;p31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447675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http://i281.photobucket.com/albums/kk204/StudentHandoutsInc/Pictures/FrenchRevolution-13.jpg" id="357" name="Google Shape;35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00"/>
            <a:ext cx="9144000" cy="6249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upload.wikimedia.org/wikipedia/commons/a/aa/Death_of_Marat_by_David.jpg" id="362" name="Google Shape;36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0"/>
            <a:ext cx="4724400" cy="6694488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2"/>
          <p:cNvSpPr txBox="1"/>
          <p:nvPr/>
        </p:nvSpPr>
        <p:spPr>
          <a:xfrm>
            <a:off x="5181600" y="228600"/>
            <a:ext cx="3810000" cy="6370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three most memorable Jacobins were </a:t>
            </a:r>
            <a:r>
              <a:rPr b="1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Georges Danton</a:t>
            </a: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b="1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Maximilien Robespierre, </a:t>
            </a: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and </a:t>
            </a:r>
            <a:r>
              <a:rPr b="1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Jean-Paul Marat</a:t>
            </a: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Because of a debilitating illness, </a:t>
            </a:r>
            <a:r>
              <a:rPr b="1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Marat</a:t>
            </a: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was eventually forced to work from home.  He was assassinated (in the tub while taking a medicinal bath) by </a:t>
            </a:r>
            <a:r>
              <a:rPr b="1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Charlotte Corday</a:t>
            </a: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, a Girondist sympathizer, in July, 1793.</a:t>
            </a:r>
            <a:endParaRPr b="0" i="1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b="0" i="1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b="0" i="1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i="1" lang="en-US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Death of Marat</a:t>
            </a:r>
            <a:r>
              <a:rPr b="0" i="0" lang="en-US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by Jacques-Louis David</a:t>
            </a:r>
            <a:endParaRPr b="0" i="1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3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</a:rPr>
              <a:t>Growing Coalition against the French</a:t>
            </a:r>
            <a:endParaRPr/>
          </a:p>
        </p:txBody>
      </p:sp>
      <p:sp>
        <p:nvSpPr>
          <p:cNvPr id="369" name="Google Shape;369;p33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47675" rtl="0" algn="l">
              <a:spcBef>
                <a:spcPts val="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400"/>
              <a:t>Convention drafted Frenchmen into the army to defeat the foreign Coalition</a:t>
            </a:r>
            <a:endParaRPr/>
          </a:p>
          <a:p>
            <a:pPr indent="-285750" lvl="1" marL="822325" rtl="0" algn="l">
              <a:spcBef>
                <a:spcPts val="400"/>
              </a:spcBef>
              <a:spcAft>
                <a:spcPts val="0"/>
              </a:spcAft>
              <a:buSzPts val="1900"/>
              <a:buFont typeface="Arial"/>
              <a:buChar char="–"/>
            </a:pPr>
            <a:r>
              <a:rPr lang="en-US" sz="2000"/>
              <a:t>These troops were led by </a:t>
            </a:r>
            <a:r>
              <a:rPr b="1" lang="en-US" sz="2000"/>
              <a:t>General Carnot</a:t>
            </a:r>
            <a:endParaRPr/>
          </a:p>
          <a:p>
            <a:pPr indent="-285750" lvl="1" marL="822325" rtl="0" algn="l">
              <a:spcBef>
                <a:spcPts val="400"/>
              </a:spcBef>
              <a:spcAft>
                <a:spcPts val="0"/>
              </a:spcAft>
              <a:buSzPts val="1900"/>
              <a:buFont typeface="Arial"/>
              <a:buChar char="–"/>
            </a:pPr>
            <a:r>
              <a:rPr lang="en-US" sz="2000"/>
              <a:t>The people supported military operations because they did not want the country back under the Old Regime</a:t>
            </a:r>
            <a:endParaRPr/>
          </a:p>
          <a:p>
            <a:pPr indent="-382588" lvl="0" marL="447675" rtl="0" algn="l">
              <a:spcBef>
                <a:spcPts val="48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b="1" lang="en-US" sz="2400"/>
              <a:t>Rouget de Lisle</a:t>
            </a:r>
            <a:r>
              <a:rPr lang="en-US" sz="2400"/>
              <a:t> wrote the “</a:t>
            </a:r>
            <a:r>
              <a:rPr b="1" i="1" lang="en-US" sz="2400"/>
              <a:t>Marseillaise</a:t>
            </a:r>
            <a:r>
              <a:rPr lang="en-US" sz="2400"/>
              <a:t>”</a:t>
            </a:r>
            <a:endParaRPr/>
          </a:p>
          <a:p>
            <a:pPr indent="-285750" lvl="1" marL="822325" rtl="0" algn="l">
              <a:spcBef>
                <a:spcPts val="400"/>
              </a:spcBef>
              <a:spcAft>
                <a:spcPts val="0"/>
              </a:spcAft>
              <a:buSzPts val="1900"/>
              <a:buFont typeface="Arial"/>
              <a:buChar char="–"/>
            </a:pPr>
            <a:r>
              <a:rPr lang="en-US" sz="2000"/>
              <a:t>Became the French national anthem</a:t>
            </a:r>
            <a:endParaRPr/>
          </a:p>
          <a:p>
            <a:pPr indent="-285750" lvl="1" marL="822325" rtl="0" algn="l">
              <a:spcBef>
                <a:spcPts val="400"/>
              </a:spcBef>
              <a:spcAft>
                <a:spcPts val="0"/>
              </a:spcAft>
              <a:buSzPts val="1900"/>
              <a:buFont typeface="Arial"/>
              <a:buChar char="–"/>
            </a:pPr>
            <a:r>
              <a:rPr lang="en-US" sz="2000"/>
              <a:t>Inspired troops as they were led into battle</a:t>
            </a:r>
            <a:endParaRPr/>
          </a:p>
          <a:p>
            <a:pPr indent="-382588" lvl="0" marL="447675" rtl="0" algn="l">
              <a:spcBef>
                <a:spcPts val="48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400"/>
              <a:t>After two years</a:t>
            </a:r>
            <a:endParaRPr/>
          </a:p>
          <a:p>
            <a:pPr indent="-285750" lvl="1" marL="822325" rtl="0" algn="l">
              <a:spcBef>
                <a:spcPts val="400"/>
              </a:spcBef>
              <a:spcAft>
                <a:spcPts val="0"/>
              </a:spcAft>
              <a:buSzPts val="1900"/>
              <a:buFont typeface="Arial"/>
              <a:buChar char="–"/>
            </a:pPr>
            <a:r>
              <a:rPr lang="en-US" sz="2000"/>
              <a:t>Coalition was defeated</a:t>
            </a:r>
            <a:endParaRPr/>
          </a:p>
          <a:p>
            <a:pPr indent="-285750" lvl="1" marL="822325" rtl="0" algn="l">
              <a:spcBef>
                <a:spcPts val="400"/>
              </a:spcBef>
              <a:spcAft>
                <a:spcPts val="0"/>
              </a:spcAft>
              <a:buSzPts val="1900"/>
              <a:buFont typeface="Arial"/>
              <a:buChar char="–"/>
            </a:pPr>
            <a:r>
              <a:rPr lang="en-US" sz="2000"/>
              <a:t>France had gained, rather than lost, territory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D9D9D"/>
                </a:solidFill>
              </a:rPr>
              <a:t>            </a:t>
            </a:r>
            <a:r>
              <a:rPr b="1" lang="en-US">
                <a:solidFill>
                  <a:srgbClr val="FFFF00"/>
                </a:solidFill>
              </a:rPr>
              <a:t>Reign of Terror:</a:t>
            </a:r>
            <a:br>
              <a:rPr lang="en-US">
                <a:solidFill>
                  <a:srgbClr val="9D9D9D"/>
                </a:solidFill>
              </a:rPr>
            </a:br>
            <a:r>
              <a:rPr b="1" lang="en-US">
                <a:solidFill>
                  <a:srgbClr val="FE2AD8"/>
                </a:solidFill>
              </a:rPr>
              <a:t>         </a:t>
            </a:r>
            <a:r>
              <a:rPr b="1" lang="en-US" sz="2800">
                <a:solidFill>
                  <a:srgbClr val="FE2AD8"/>
                </a:solidFill>
              </a:rPr>
              <a:t>September 5, 1793-July 27, 1794</a:t>
            </a:r>
            <a:endParaRPr b="1">
              <a:solidFill>
                <a:srgbClr val="FE2AD8"/>
              </a:solidFill>
            </a:endParaRPr>
          </a:p>
        </p:txBody>
      </p:sp>
      <p:sp>
        <p:nvSpPr>
          <p:cNvPr id="375" name="Google Shape;375;p34"/>
          <p:cNvSpPr txBox="1"/>
          <p:nvPr>
            <p:ph idx="1" type="body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84048" lvl="0" marL="448056" rtl="0" algn="l"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>
                <a:solidFill>
                  <a:srgbClr val="92D050"/>
                </a:solidFill>
              </a:rPr>
              <a:t>Despite military successes, the Convention continued to face problems domestically</a:t>
            </a:r>
            <a:endParaRPr/>
          </a:p>
          <a:p>
            <a:pPr indent="-384048" lvl="0" marL="448056" rtl="0" algn="l">
              <a:spcBef>
                <a:spcPts val="555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b="1" lang="en-US">
                <a:solidFill>
                  <a:srgbClr val="92D050"/>
                </a:solidFill>
              </a:rPr>
              <a:t>Danton</a:t>
            </a:r>
            <a:r>
              <a:rPr lang="en-US">
                <a:solidFill>
                  <a:srgbClr val="92D050"/>
                </a:solidFill>
              </a:rPr>
              <a:t> and his </a:t>
            </a:r>
            <a:r>
              <a:rPr b="1" lang="en-US">
                <a:solidFill>
                  <a:srgbClr val="92D050"/>
                </a:solidFill>
              </a:rPr>
              <a:t>Jacobin</a:t>
            </a:r>
            <a:r>
              <a:rPr lang="en-US">
                <a:solidFill>
                  <a:srgbClr val="92D050"/>
                </a:solidFill>
              </a:rPr>
              <a:t> political party came to dominate French politics</a:t>
            </a:r>
            <a:endParaRPr/>
          </a:p>
          <a:p>
            <a:pPr indent="-384048" lvl="0" marL="448056" rtl="0" algn="l">
              <a:spcBef>
                <a:spcPts val="555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b="1" lang="en-US">
                <a:solidFill>
                  <a:srgbClr val="92D050"/>
                </a:solidFill>
              </a:rPr>
              <a:t>Committee of Public Safety</a:t>
            </a:r>
            <a:endParaRPr>
              <a:solidFill>
                <a:srgbClr val="92D050"/>
              </a:solidFill>
            </a:endParaRPr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>
                <a:solidFill>
                  <a:srgbClr val="92D050"/>
                </a:solidFill>
              </a:rPr>
              <a:t>Headed by </a:t>
            </a:r>
            <a:r>
              <a:rPr b="1" lang="en-US">
                <a:solidFill>
                  <a:srgbClr val="92D050"/>
                </a:solidFill>
              </a:rPr>
              <a:t>Danton</a:t>
            </a:r>
            <a:r>
              <a:rPr lang="en-US">
                <a:solidFill>
                  <a:srgbClr val="92D050"/>
                </a:solidFill>
              </a:rPr>
              <a:t> (and later </a:t>
            </a:r>
            <a:r>
              <a:rPr b="1" lang="en-US">
                <a:solidFill>
                  <a:srgbClr val="92D050"/>
                </a:solidFill>
              </a:rPr>
              <a:t>Robespierre</a:t>
            </a:r>
            <a:r>
              <a:rPr lang="en-US">
                <a:solidFill>
                  <a:srgbClr val="92D050"/>
                </a:solidFill>
              </a:rPr>
              <a:t>)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>
                <a:solidFill>
                  <a:srgbClr val="92D050"/>
                </a:solidFill>
              </a:rPr>
              <a:t>Those accused of treason were tried by the Committee’s </a:t>
            </a:r>
            <a:r>
              <a:rPr b="1" lang="en-US">
                <a:solidFill>
                  <a:srgbClr val="92D050"/>
                </a:solidFill>
              </a:rPr>
              <a:t>Revolutionary Tribunal</a:t>
            </a:r>
            <a:endParaRPr>
              <a:solidFill>
                <a:srgbClr val="92D050"/>
              </a:solidFill>
            </a:endParaRPr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>
                <a:solidFill>
                  <a:srgbClr val="92D050"/>
                </a:solidFill>
              </a:rPr>
              <a:t>Approximately 15,000 people died on the</a:t>
            </a:r>
            <a:r>
              <a:rPr b="1" lang="en-US">
                <a:solidFill>
                  <a:srgbClr val="92D050"/>
                </a:solidFill>
              </a:rPr>
              <a:t> guillotine</a:t>
            </a:r>
            <a:endParaRPr/>
          </a:p>
          <a:p>
            <a:pPr indent="-228600" lvl="2" marL="1106424" rtl="0" algn="l">
              <a:spcBef>
                <a:spcPts val="44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US">
                <a:solidFill>
                  <a:srgbClr val="92D050"/>
                </a:solidFill>
              </a:rPr>
              <a:t>Guillotine</a:t>
            </a:r>
            <a:r>
              <a:rPr lang="en-US">
                <a:solidFill>
                  <a:srgbClr val="92D050"/>
                </a:solidFill>
              </a:rPr>
              <a:t> became known as the “</a:t>
            </a:r>
            <a:r>
              <a:rPr b="1" lang="en-US">
                <a:solidFill>
                  <a:srgbClr val="92D050"/>
                </a:solidFill>
              </a:rPr>
              <a:t>National Razor</a:t>
            </a:r>
            <a:r>
              <a:rPr lang="en-US">
                <a:solidFill>
                  <a:srgbClr val="92D050"/>
                </a:solidFill>
              </a:rPr>
              <a:t>”</a:t>
            </a:r>
            <a:endParaRPr/>
          </a:p>
          <a:p>
            <a:pPr indent="-228600" lvl="2" marL="1106424" rtl="0" algn="l">
              <a:spcBef>
                <a:spcPts val="44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>
                <a:solidFill>
                  <a:srgbClr val="92D050"/>
                </a:solidFill>
              </a:rPr>
              <a:t>Including innovative thinkers like </a:t>
            </a:r>
            <a:r>
              <a:rPr b="1" lang="en-US">
                <a:solidFill>
                  <a:srgbClr val="92D050"/>
                </a:solidFill>
              </a:rPr>
              <a:t>Olympe de Gouges</a:t>
            </a:r>
            <a:r>
              <a:rPr lang="en-US">
                <a:solidFill>
                  <a:srgbClr val="92D050"/>
                </a:solidFill>
              </a:rPr>
              <a:t> and </a:t>
            </a:r>
            <a:r>
              <a:rPr b="1" lang="en-US">
                <a:solidFill>
                  <a:srgbClr val="92D050"/>
                </a:solidFill>
              </a:rPr>
              <a:t>Madame Jeanne Roland</a:t>
            </a:r>
            <a:endParaRPr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00"/>
                </a:solidFill>
              </a:rPr>
              <a:t>End of the Reign of Terror</a:t>
            </a:r>
            <a:endParaRPr/>
          </a:p>
        </p:txBody>
      </p:sp>
      <p:sp>
        <p:nvSpPr>
          <p:cNvPr id="382" name="Google Shape;382;p35"/>
          <p:cNvSpPr txBox="1"/>
          <p:nvPr>
            <p:ph idx="1" type="body"/>
          </p:nvPr>
        </p:nvSpPr>
        <p:spPr>
          <a:xfrm>
            <a:off x="457200" y="11430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84047" lvl="0" marL="448056" rtl="0" algn="l"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Members of the </a:t>
            </a:r>
            <a:r>
              <a:rPr b="1" lang="en-US">
                <a:solidFill>
                  <a:srgbClr val="FFFF00"/>
                </a:solidFill>
              </a:rPr>
              <a:t>Girondist</a:t>
            </a:r>
            <a:r>
              <a:rPr lang="en-US">
                <a:solidFill>
                  <a:srgbClr val="FFFF00"/>
                </a:solidFill>
              </a:rPr>
              <a:t> political party tried to end the </a:t>
            </a:r>
            <a:r>
              <a:rPr b="1" lang="en-US">
                <a:solidFill>
                  <a:srgbClr val="FFFF00"/>
                </a:solidFill>
              </a:rPr>
              <a:t>Reign of Terror</a:t>
            </a:r>
            <a:r>
              <a:rPr lang="en-US">
                <a:solidFill>
                  <a:srgbClr val="FFFF00"/>
                </a:solidFill>
              </a:rPr>
              <a:t> initiated by the </a:t>
            </a:r>
            <a:r>
              <a:rPr b="1" lang="en-US">
                <a:solidFill>
                  <a:srgbClr val="FFFF00"/>
                </a:solidFill>
              </a:rPr>
              <a:t>Jacobin</a:t>
            </a:r>
            <a:r>
              <a:rPr lang="en-US">
                <a:solidFill>
                  <a:srgbClr val="FFFF00"/>
                </a:solidFill>
              </a:rPr>
              <a:t> political party</a:t>
            </a:r>
            <a:endParaRPr/>
          </a:p>
          <a:p>
            <a:pPr indent="-285750" lvl="1" marL="822960" rtl="0" algn="l">
              <a:spcBef>
                <a:spcPts val="364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>
                <a:solidFill>
                  <a:srgbClr val="FFFF00"/>
                </a:solidFill>
              </a:rPr>
              <a:t>This opposition to the </a:t>
            </a:r>
            <a:r>
              <a:rPr b="1" lang="en-US">
                <a:solidFill>
                  <a:srgbClr val="FFFF00"/>
                </a:solidFill>
              </a:rPr>
              <a:t>Committee of Public Safety</a:t>
            </a:r>
            <a:r>
              <a:rPr lang="en-US">
                <a:solidFill>
                  <a:srgbClr val="FFFF00"/>
                </a:solidFill>
              </a:rPr>
              <a:t> caused many Girondists to be tried and executed for treason</a:t>
            </a:r>
            <a:endParaRPr/>
          </a:p>
          <a:p>
            <a:pPr indent="-384047" lvl="0" marL="448056" rtl="0" algn="l">
              <a:spcBef>
                <a:spcPts val="42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Eventually, even </a:t>
            </a:r>
            <a:r>
              <a:rPr b="1" lang="en-US">
                <a:solidFill>
                  <a:srgbClr val="FFFF00"/>
                </a:solidFill>
              </a:rPr>
              <a:t>Georges Danton</a:t>
            </a:r>
            <a:r>
              <a:rPr lang="en-US">
                <a:solidFill>
                  <a:srgbClr val="FFFF00"/>
                </a:solidFill>
              </a:rPr>
              <a:t> wanted to end the executions</a:t>
            </a:r>
            <a:endParaRPr/>
          </a:p>
          <a:p>
            <a:pPr indent="-285750" lvl="1" marL="822960" rtl="0" algn="l">
              <a:spcBef>
                <a:spcPts val="364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>
                <a:solidFill>
                  <a:srgbClr val="FFFF00"/>
                </a:solidFill>
              </a:rPr>
              <a:t>This resulted in Danton being tried and executed for treason</a:t>
            </a:r>
            <a:endParaRPr/>
          </a:p>
          <a:p>
            <a:pPr indent="-384047" lvl="0" marL="448056" rtl="0" algn="l">
              <a:spcBef>
                <a:spcPts val="42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b="1" lang="en-US">
                <a:solidFill>
                  <a:srgbClr val="FFFF00"/>
                </a:solidFill>
              </a:rPr>
              <a:t>Maximilien Robespierre</a:t>
            </a:r>
            <a:r>
              <a:rPr lang="en-US">
                <a:solidFill>
                  <a:srgbClr val="FFFF00"/>
                </a:solidFill>
              </a:rPr>
              <a:t> became leader of the Committee of Public Safety</a:t>
            </a:r>
            <a:endParaRPr/>
          </a:p>
          <a:p>
            <a:pPr indent="-285750" lvl="1" marL="822960" rtl="0" algn="l">
              <a:spcBef>
                <a:spcPts val="364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>
                <a:solidFill>
                  <a:srgbClr val="FFFF00"/>
                </a:solidFill>
              </a:rPr>
              <a:t>He continued the executions</a:t>
            </a:r>
            <a:endParaRPr/>
          </a:p>
          <a:p>
            <a:pPr indent="-285750" lvl="1" marL="822960" rtl="0" algn="l">
              <a:spcBef>
                <a:spcPts val="364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>
                <a:solidFill>
                  <a:srgbClr val="FFFF00"/>
                </a:solidFill>
              </a:rPr>
              <a:t>Convention came to blame Robespierre for the Reign of Terror</a:t>
            </a:r>
            <a:endParaRPr/>
          </a:p>
          <a:p>
            <a:pPr indent="-384047" lvl="0" marL="448056" rtl="0" algn="l">
              <a:spcBef>
                <a:spcPts val="42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b="1" lang="en-US">
                <a:solidFill>
                  <a:srgbClr val="FFFF00"/>
                </a:solidFill>
              </a:rPr>
              <a:t>Thermidorean Reaction</a:t>
            </a:r>
            <a:endParaRPr>
              <a:solidFill>
                <a:srgbClr val="FFFF00"/>
              </a:solidFill>
            </a:endParaRPr>
          </a:p>
          <a:p>
            <a:pPr indent="-285750" lvl="1" marL="822960" rtl="0" algn="l">
              <a:spcBef>
                <a:spcPts val="364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>
                <a:solidFill>
                  <a:srgbClr val="FFFF00"/>
                </a:solidFill>
              </a:rPr>
              <a:t>July 27, 1794 – ended the Reign of Terror</a:t>
            </a:r>
            <a:endParaRPr/>
          </a:p>
          <a:p>
            <a:pPr indent="-285750" lvl="1" marL="822960" rtl="0" algn="l">
              <a:spcBef>
                <a:spcPts val="364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>
                <a:solidFill>
                  <a:srgbClr val="FFFF00"/>
                </a:solidFill>
              </a:rPr>
              <a:t>Convention sent Robespierre and other members of the Committee of Public Safety to the guillotine </a:t>
            </a:r>
            <a:endParaRPr/>
          </a:p>
          <a:p>
            <a:pPr indent="-228600" lvl="2" marL="1106424" rtl="0" algn="l">
              <a:spcBef>
                <a:spcPts val="336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Robespierre was guillotined on July 28, 1794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</a:rPr>
              <a:t>Government under the Directory</a:t>
            </a: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>
            <a:off x="228600" y="1145678"/>
            <a:ext cx="8610599" cy="5481042"/>
            <a:chOff x="0" y="2678"/>
            <a:chExt cx="8610599" cy="5481042"/>
          </a:xfrm>
        </p:grpSpPr>
        <p:sp>
          <p:nvSpPr>
            <p:cNvPr id="389" name="Google Shape;389;p36"/>
            <p:cNvSpPr/>
            <p:nvPr/>
          </p:nvSpPr>
          <p:spPr>
            <a:xfrm rot="5400000">
              <a:off x="5147976" y="-1868674"/>
              <a:ext cx="1414462" cy="551078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CBD9">
                <a:alpha val="89803"/>
              </a:srgbClr>
            </a:solidFill>
            <a:ln cap="flat" cmpd="sng" w="25400">
              <a:solidFill>
                <a:srgbClr val="FFCBD9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6"/>
            <p:cNvSpPr txBox="1"/>
            <p:nvPr/>
          </p:nvSpPr>
          <p:spPr>
            <a:xfrm>
              <a:off x="3099815" y="248535"/>
              <a:ext cx="5441736" cy="1276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directors appointed by the Legislature</a:t>
              </a: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0" y="2678"/>
              <a:ext cx="3099816" cy="1768078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6"/>
            <p:cNvSpPr txBox="1"/>
            <p:nvPr/>
          </p:nvSpPr>
          <p:spPr>
            <a:xfrm>
              <a:off x="86310" y="88988"/>
              <a:ext cx="2927196" cy="1595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114300" spcFirstLastPara="1" rIns="11430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Executive</a:t>
              </a:r>
              <a:endParaRPr/>
            </a:p>
          </p:txBody>
        </p:sp>
        <p:sp>
          <p:nvSpPr>
            <p:cNvPr id="393" name="Google Shape;393;p36"/>
            <p:cNvSpPr/>
            <p:nvPr/>
          </p:nvSpPr>
          <p:spPr>
            <a:xfrm rot="5400000">
              <a:off x="5147976" y="-12192"/>
              <a:ext cx="1414462" cy="551078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CBD9">
                <a:alpha val="89803"/>
              </a:srgbClr>
            </a:solidFill>
            <a:ln cap="flat" cmpd="sng" w="25400">
              <a:solidFill>
                <a:srgbClr val="FFCBD9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6"/>
            <p:cNvSpPr txBox="1"/>
            <p:nvPr/>
          </p:nvSpPr>
          <p:spPr>
            <a:xfrm>
              <a:off x="3099815" y="2105017"/>
              <a:ext cx="5441736" cy="1276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Lower house (500 members) proposed laws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Upper house (250 members) voted on these laws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2/3 of the Legislature would initially be filled by members of the Convention</a:t>
              </a: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0" y="1859160"/>
              <a:ext cx="3099816" cy="1768078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6"/>
            <p:cNvSpPr txBox="1"/>
            <p:nvPr/>
          </p:nvSpPr>
          <p:spPr>
            <a:xfrm>
              <a:off x="86310" y="1945470"/>
              <a:ext cx="2927196" cy="1595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114300" spcFirstLastPara="1" rIns="11430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Legislature</a:t>
              </a: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 rot="5400000">
              <a:off x="5147976" y="1844290"/>
              <a:ext cx="1414462" cy="551078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CBD9">
                <a:alpha val="89803"/>
              </a:srgbClr>
            </a:solidFill>
            <a:ln cap="flat" cmpd="sng" w="25400">
              <a:solidFill>
                <a:srgbClr val="FFCBD9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6"/>
            <p:cNvSpPr txBox="1"/>
            <p:nvPr/>
          </p:nvSpPr>
          <p:spPr>
            <a:xfrm>
              <a:off x="3099815" y="3961499"/>
              <a:ext cx="5441736" cy="1276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Girondists (middle-class party) had defeated the Jacobins (working- and peasant-class party)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Girondists’ constitution stated that </a:t>
              </a:r>
              <a:r>
                <a:rPr b="1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suffrage</a:t>
              </a: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(the right to vote), as well as the right to hold office, were limited to property owners </a:t>
              </a:r>
              <a:endParaRPr/>
            </a:p>
          </p:txBody>
        </p:sp>
        <p:sp>
          <p:nvSpPr>
            <p:cNvPr id="399" name="Google Shape;399;p36"/>
            <p:cNvSpPr/>
            <p:nvPr/>
          </p:nvSpPr>
          <p:spPr>
            <a:xfrm>
              <a:off x="0" y="3715642"/>
              <a:ext cx="3099816" cy="1768078"/>
            </a:xfrm>
            <a:prstGeom prst="roundRect">
              <a:avLst>
                <a:gd fmla="val 16667" name="adj"/>
              </a:avLst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6"/>
            <p:cNvSpPr txBox="1"/>
            <p:nvPr/>
          </p:nvSpPr>
          <p:spPr>
            <a:xfrm>
              <a:off x="86310" y="3801952"/>
              <a:ext cx="2927196" cy="1595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114300" spcFirstLastPara="1" rIns="11430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Qualifications</a:t>
              </a: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00"/>
                </a:solidFill>
              </a:rPr>
              <a:t>Review Questions</a:t>
            </a:r>
            <a:endParaRPr/>
          </a:p>
        </p:txBody>
      </p:sp>
      <p:grpSp>
        <p:nvGrpSpPr>
          <p:cNvPr id="406" name="Google Shape;406;p37"/>
          <p:cNvGrpSpPr/>
          <p:nvPr/>
        </p:nvGrpSpPr>
        <p:grpSpPr>
          <a:xfrm>
            <a:off x="228600" y="1057274"/>
            <a:ext cx="8686799" cy="5429251"/>
            <a:chOff x="0" y="142874"/>
            <a:chExt cx="8686799" cy="5429251"/>
          </a:xfrm>
        </p:grpSpPr>
        <p:sp>
          <p:nvSpPr>
            <p:cNvPr id="407" name="Google Shape;407;p37"/>
            <p:cNvSpPr/>
            <p:nvPr/>
          </p:nvSpPr>
          <p:spPr>
            <a:xfrm>
              <a:off x="0" y="142874"/>
              <a:ext cx="2714624" cy="1628775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7"/>
            <p:cNvSpPr txBox="1"/>
            <p:nvPr/>
          </p:nvSpPr>
          <p:spPr>
            <a:xfrm>
              <a:off x="0" y="142874"/>
              <a:ext cx="2714624" cy="162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1.  What Paris building was stormed on July 14, 1789?</a:t>
              </a: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2986087" y="142874"/>
              <a:ext cx="2714624" cy="1628775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7"/>
            <p:cNvSpPr txBox="1"/>
            <p:nvPr/>
          </p:nvSpPr>
          <p:spPr>
            <a:xfrm>
              <a:off x="2986087" y="142874"/>
              <a:ext cx="2714624" cy="162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  What human rights were established in France by the </a:t>
              </a:r>
              <a:r>
                <a:rPr b="0" i="1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Declaration of the Rights of Man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5972175" y="142874"/>
              <a:ext cx="2714624" cy="1628775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7"/>
            <p:cNvSpPr txBox="1"/>
            <p:nvPr/>
          </p:nvSpPr>
          <p:spPr>
            <a:xfrm>
              <a:off x="5972175" y="142874"/>
              <a:ext cx="2714624" cy="162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3.  How did Olympe de Gouges fight for women’s rights?</a:t>
              </a: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0" y="2043112"/>
              <a:ext cx="2714624" cy="1628775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7"/>
            <p:cNvSpPr txBox="1"/>
            <p:nvPr/>
          </p:nvSpPr>
          <p:spPr>
            <a:xfrm>
              <a:off x="0" y="2043112"/>
              <a:ext cx="2714624" cy="162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4.  What were </a:t>
              </a:r>
              <a:r>
                <a:rPr b="0" i="1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émigrés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and why did French revolutionaries view them as a threat?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2986087" y="2043112"/>
              <a:ext cx="2714624" cy="1628775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7"/>
            <p:cNvSpPr txBox="1"/>
            <p:nvPr/>
          </p:nvSpPr>
          <p:spPr>
            <a:xfrm>
              <a:off x="2986087" y="2043112"/>
              <a:ext cx="2714624" cy="162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5.  Name and describe the two political parties that competed for power in revolutionary France.</a:t>
              </a: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5972175" y="2043112"/>
              <a:ext cx="2714624" cy="1628775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7"/>
            <p:cNvSpPr txBox="1"/>
            <p:nvPr/>
          </p:nvSpPr>
          <p:spPr>
            <a:xfrm>
              <a:off x="5972175" y="2043112"/>
              <a:ext cx="2714624" cy="162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6.  What was the Committee of Public Safety?</a:t>
              </a: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0" y="3943350"/>
              <a:ext cx="2714624" cy="1628775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7"/>
            <p:cNvSpPr txBox="1"/>
            <p:nvPr/>
          </p:nvSpPr>
          <p:spPr>
            <a:xfrm>
              <a:off x="0" y="3943350"/>
              <a:ext cx="2714624" cy="162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7.  Describe the Reign of Terror and explain how it eventually came to an end.</a:t>
              </a: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2986087" y="3943350"/>
              <a:ext cx="2714624" cy="1628775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7"/>
            <p:cNvSpPr txBox="1"/>
            <p:nvPr/>
          </p:nvSpPr>
          <p:spPr>
            <a:xfrm>
              <a:off x="2986087" y="3943350"/>
              <a:ext cx="2714624" cy="162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8.  Were the “excesses” of the French Revolution justified?  Why or why not?</a:t>
              </a: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5972175" y="3943350"/>
              <a:ext cx="2714624" cy="1628775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7"/>
            <p:cNvSpPr txBox="1"/>
            <p:nvPr/>
          </p:nvSpPr>
          <p:spPr>
            <a:xfrm>
              <a:off x="5972175" y="3943350"/>
              <a:ext cx="2714624" cy="162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9.  Looking back at the first half of 1789, could the French Revolution have been avoided?  If so, how?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00"/>
                </a:solidFill>
              </a:rPr>
              <a:t>Society under the Old Regime</a:t>
            </a:r>
            <a:endParaRPr/>
          </a:p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84048" lvl="0" marL="448056" rtl="0" algn="l"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In France, people were divided into three estates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b="1" lang="en-US"/>
              <a:t>First Estate</a:t>
            </a:r>
            <a:r>
              <a:rPr lang="en-US"/>
              <a:t> </a:t>
            </a:r>
            <a:endParaRPr/>
          </a:p>
          <a:p>
            <a:pPr indent="-228600" lvl="2" marL="1106424" rtl="0" algn="l">
              <a:spcBef>
                <a:spcPts val="44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High-ranking members of the Church</a:t>
            </a:r>
            <a:endParaRPr/>
          </a:p>
          <a:p>
            <a:pPr indent="-228600" lvl="2" marL="1106424" rtl="0" algn="l">
              <a:spcBef>
                <a:spcPts val="44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Privileged class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b="1" lang="en-US"/>
              <a:t>Second Estate</a:t>
            </a:r>
            <a:endParaRPr/>
          </a:p>
          <a:p>
            <a:pPr indent="-228600" lvl="2" marL="1106424" rtl="0" algn="l">
              <a:spcBef>
                <a:spcPts val="44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Nobility</a:t>
            </a:r>
            <a:endParaRPr/>
          </a:p>
          <a:p>
            <a:pPr indent="-228600" lvl="2" marL="1106424" rtl="0" algn="l">
              <a:spcBef>
                <a:spcPts val="44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Privileged class</a:t>
            </a:r>
            <a:endParaRPr/>
          </a:p>
          <a:p>
            <a:pPr indent="-285750" lvl="1" marL="822960" rtl="0" algn="l">
              <a:spcBef>
                <a:spcPts val="481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b="1" lang="en-US"/>
              <a:t>Third Estate</a:t>
            </a:r>
            <a:endParaRPr/>
          </a:p>
          <a:p>
            <a:pPr indent="-228600" lvl="2" marL="1106424" rtl="0" algn="l">
              <a:spcBef>
                <a:spcPts val="44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Everyone else – from peasants in the countryside to wealthy bourgeoisie merchants in the cities</a:t>
            </a:r>
            <a:endParaRPr/>
          </a:p>
          <a:p>
            <a:pPr indent="-228600" lvl="2" marL="1106424" rtl="0" algn="l">
              <a:spcBef>
                <a:spcPts val="44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Unprivileged class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</a:rPr>
              <a:t>Government under the Old Regime:</a:t>
            </a:r>
            <a:br>
              <a:rPr b="1" lang="en-US" sz="3200">
                <a:solidFill>
                  <a:srgbClr val="FFFF00"/>
                </a:solidFill>
              </a:rPr>
            </a:br>
            <a:r>
              <a:rPr b="1" lang="en-US" sz="3200">
                <a:solidFill>
                  <a:srgbClr val="FFFF00"/>
                </a:solidFill>
              </a:rPr>
              <a:t>The Divine Right of Kings</a:t>
            </a:r>
            <a:endParaRPr/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47675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Monarch ruled by </a:t>
            </a:r>
            <a:r>
              <a:rPr b="1" lang="en-US"/>
              <a:t>divine right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God put the world in motion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God put some people in positions of power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Power is given by God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No one can question God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No one can question someone put in power by God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Questioning the monarchy was blasphemy because it meant questioning God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00"/>
                </a:solidFill>
              </a:rPr>
              <a:t>France Is Bankrupt</a:t>
            </a:r>
            <a:endParaRPr/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84047" lvl="0" marL="448056" rtl="0" algn="l"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The king (Louis XVI) lavished money on himself and residences like Versailles</a:t>
            </a:r>
            <a:endParaRPr/>
          </a:p>
          <a:p>
            <a:pPr indent="-384047" lvl="0" marL="448056" rtl="0" algn="l">
              <a:spcBef>
                <a:spcPts val="51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Queen Marie Antoinette was seen as a wasteful spender</a:t>
            </a:r>
            <a:endParaRPr/>
          </a:p>
          <a:p>
            <a:pPr indent="-384047" lvl="0" marL="448056" rtl="0" algn="l">
              <a:spcBef>
                <a:spcPts val="51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Government found its funds depleted as a result of wars</a:t>
            </a:r>
            <a:endParaRPr/>
          </a:p>
          <a:p>
            <a:pPr indent="-285750" lvl="1" marL="822960" rtl="0" algn="l">
              <a:spcBef>
                <a:spcPts val="442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Including the funding of the American Revolution</a:t>
            </a:r>
            <a:endParaRPr/>
          </a:p>
          <a:p>
            <a:pPr indent="-384047" lvl="0" marL="448056" rtl="0" algn="l">
              <a:spcBef>
                <a:spcPts val="51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b="1" lang="en-US"/>
              <a:t>Deficit spending</a:t>
            </a:r>
            <a:r>
              <a:rPr lang="en-US"/>
              <a:t> – a government spending more money than it takes in from tax revenues</a:t>
            </a:r>
            <a:endParaRPr/>
          </a:p>
          <a:p>
            <a:pPr indent="-384047" lvl="0" marL="448056" rtl="0" algn="l">
              <a:spcBef>
                <a:spcPts val="51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Privileged classes would not submit to being taxed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281.photobucket.com/albums/kk204/StudentHandoutsInc/People/France-1.jpg" id="131" name="Google Shape;13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5875"/>
            <a:ext cx="4378325" cy="68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</a:rPr>
              <a:t>Philosophy of the French Revolution: The Enlightenment (Age of Reason)</a:t>
            </a:r>
            <a:endParaRPr/>
          </a:p>
        </p:txBody>
      </p:sp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457200" y="18288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84047" lvl="0" marL="448056" rtl="0" algn="l"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Scientists during the Renaissance had discovered laws that govern the natural world</a:t>
            </a:r>
            <a:endParaRPr/>
          </a:p>
          <a:p>
            <a:pPr indent="-384047" lvl="0" marL="448056" rtl="0" algn="l">
              <a:spcBef>
                <a:spcPts val="51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/>
              <a:t>Intellectuals – </a:t>
            </a:r>
            <a:r>
              <a:rPr b="1" i="1" lang="en-US"/>
              <a:t>philosophes</a:t>
            </a:r>
            <a:r>
              <a:rPr lang="en-US"/>
              <a:t> – began to ask if natural laws might also apply to human beings</a:t>
            </a:r>
            <a:endParaRPr/>
          </a:p>
          <a:p>
            <a:pPr indent="-285750" lvl="1" marL="822960" rtl="0" algn="l">
              <a:spcBef>
                <a:spcPts val="442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Particularly to human institutions such as governments</a:t>
            </a:r>
            <a:endParaRPr/>
          </a:p>
          <a:p>
            <a:pPr indent="-285750" lvl="1" marL="822960" rtl="0" algn="l">
              <a:spcBef>
                <a:spcPts val="442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i="1" lang="en-US"/>
              <a:t>Philosophes</a:t>
            </a:r>
            <a:r>
              <a:rPr lang="en-US"/>
              <a:t> were </a:t>
            </a:r>
            <a:r>
              <a:rPr b="1" lang="en-US"/>
              <a:t>secular</a:t>
            </a:r>
            <a:r>
              <a:rPr lang="en-US"/>
              <a:t> in thinking – they used reason and logic, rather than faith, religion, and superstition, to answer important questions</a:t>
            </a:r>
            <a:endParaRPr/>
          </a:p>
          <a:p>
            <a:pPr indent="-285750" lvl="1" marL="822960" rtl="0" algn="l">
              <a:spcBef>
                <a:spcPts val="442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Used reason and logic to determine how governments are formed</a:t>
            </a:r>
            <a:endParaRPr/>
          </a:p>
          <a:p>
            <a:pPr indent="-228600" lvl="2" marL="1106424" rtl="0" algn="l">
              <a:spcBef>
                <a:spcPts val="408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Tried to figure out what logical, rational principles work to tie people to their governments</a:t>
            </a:r>
            <a:endParaRPr/>
          </a:p>
          <a:p>
            <a:pPr indent="-285750" lvl="1" marL="822960" rtl="0" algn="l">
              <a:spcBef>
                <a:spcPts val="442"/>
              </a:spcBef>
              <a:spcAft>
                <a:spcPts val="0"/>
              </a:spcAft>
              <a:buSzPct val="95000"/>
              <a:buFont typeface="Arial"/>
              <a:buChar char="–"/>
            </a:pPr>
            <a:r>
              <a:rPr lang="en-US"/>
              <a:t>Questioned the divine right of kings</a:t>
            </a:r>
            <a:endParaRPr/>
          </a:p>
          <a:p>
            <a:pPr indent="-254507" lvl="0" marL="448056" rtl="0" algn="l">
              <a:spcBef>
                <a:spcPts val="510"/>
              </a:spcBef>
              <a:spcAft>
                <a:spcPts val="0"/>
              </a:spcAft>
              <a:buSzPct val="8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00"/>
                </a:solidFill>
              </a:rPr>
              <a:t>Long-term Causes of the French Revolution</a:t>
            </a:r>
            <a:endParaRPr/>
          </a:p>
        </p:txBody>
      </p:sp>
      <p:grpSp>
        <p:nvGrpSpPr>
          <p:cNvPr id="143" name="Google Shape;143;p10"/>
          <p:cNvGrpSpPr/>
          <p:nvPr/>
        </p:nvGrpSpPr>
        <p:grpSpPr>
          <a:xfrm>
            <a:off x="457240" y="2037136"/>
            <a:ext cx="8229518" cy="4263276"/>
            <a:chOff x="40" y="154361"/>
            <a:chExt cx="8229518" cy="4263276"/>
          </a:xfrm>
        </p:grpSpPr>
        <p:sp>
          <p:nvSpPr>
            <p:cNvPr id="144" name="Google Shape;144;p10"/>
            <p:cNvSpPr/>
            <p:nvPr/>
          </p:nvSpPr>
          <p:spPr>
            <a:xfrm>
              <a:off x="40" y="154361"/>
              <a:ext cx="3845569" cy="853987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0"/>
            <p:cNvSpPr txBox="1"/>
            <p:nvPr/>
          </p:nvSpPr>
          <p:spPr>
            <a:xfrm>
              <a:off x="40" y="154361"/>
              <a:ext cx="3845569" cy="8539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3450" lIns="163575" spcFirstLastPara="1" rIns="163575" wrap="square" tIns="93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Everything previously discussed</a:t>
              </a: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40" y="1008348"/>
              <a:ext cx="3845569" cy="3409289"/>
            </a:xfrm>
            <a:prstGeom prst="rect">
              <a:avLst/>
            </a:prstGeom>
            <a:solidFill>
              <a:srgbClr val="FFCBD9">
                <a:alpha val="89803"/>
              </a:srgbClr>
            </a:solidFill>
            <a:ln cap="flat" cmpd="sng" w="25400">
              <a:solidFill>
                <a:srgbClr val="FFCBD9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0"/>
            <p:cNvSpPr txBox="1"/>
            <p:nvPr/>
          </p:nvSpPr>
          <p:spPr>
            <a:xfrm>
              <a:off x="40" y="1008348"/>
              <a:ext cx="3845569" cy="3409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4000" lIns="122675" spcFirstLastPara="1" rIns="163575" wrap="square" tIns="1226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Absolutism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Unjust socio-political system (Old Regime)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Poor harvests which left peasant farmers with little money for taxes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Influence of Enlightenment </a:t>
              </a:r>
              <a:r>
                <a:rPr b="0" i="1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philosophes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4383989" y="154361"/>
              <a:ext cx="3845569" cy="853987"/>
            </a:xfrm>
            <a:prstGeom prst="rect">
              <a:avLst/>
            </a:prstGeom>
            <a:solidFill>
              <a:srgbClr val="FF378C"/>
            </a:solidFill>
            <a:ln cap="flat" cmpd="sng" w="25400">
              <a:solidFill>
                <a:srgbClr val="FF37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0"/>
            <p:cNvSpPr txBox="1"/>
            <p:nvPr/>
          </p:nvSpPr>
          <p:spPr>
            <a:xfrm>
              <a:off x="4383989" y="154361"/>
              <a:ext cx="3845569" cy="8539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3450" lIns="163575" spcFirstLastPara="1" rIns="163575" wrap="square" tIns="93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Also</a:t>
              </a:r>
              <a:endParaRPr/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4383989" y="1008348"/>
              <a:ext cx="3845569" cy="3409289"/>
            </a:xfrm>
            <a:prstGeom prst="rect">
              <a:avLst/>
            </a:prstGeom>
            <a:solidFill>
              <a:srgbClr val="FFCBD9">
                <a:alpha val="89803"/>
              </a:srgbClr>
            </a:solidFill>
            <a:ln cap="flat" cmpd="sng" w="25400">
              <a:solidFill>
                <a:srgbClr val="FFCBD9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0"/>
            <p:cNvSpPr txBox="1"/>
            <p:nvPr/>
          </p:nvSpPr>
          <p:spPr>
            <a:xfrm>
              <a:off x="4383989" y="1008348"/>
              <a:ext cx="3845569" cy="3409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4000" lIns="122675" spcFirstLastPara="1" rIns="163575" wrap="square" tIns="1226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System of mercantilism which restricted trade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Influence of other successful revolutions</a:t>
              </a:r>
              <a:endParaRPr/>
            </a:p>
            <a:p>
              <a:pPr indent="-228600" lvl="2" marL="457200" marR="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England’s Glorious Revolution (1688-1689)</a:t>
              </a:r>
              <a:endParaRPr/>
            </a:p>
            <a:p>
              <a:pPr indent="-228600" lvl="2" marL="457200" marR="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American Revolution (1775-1783)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erv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2009-10-22T23:22:24Z</dcterms:created>
  <dc:creator>Student Handouts, Inc.</dc:creator>
</cp:coreProperties>
</file>